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1"/>
  </p:notesMasterIdLst>
  <p:sldIdLst>
    <p:sldId id="275" r:id="rId2"/>
    <p:sldId id="256" r:id="rId3"/>
    <p:sldId id="257" r:id="rId4"/>
    <p:sldId id="276" r:id="rId5"/>
    <p:sldId id="258" r:id="rId6"/>
    <p:sldId id="259" r:id="rId7"/>
    <p:sldId id="277" r:id="rId8"/>
    <p:sldId id="260" r:id="rId9"/>
    <p:sldId id="278" r:id="rId10"/>
    <p:sldId id="27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80" r:id="rId20"/>
    <p:sldId id="281" r:id="rId21"/>
    <p:sldId id="269" r:id="rId22"/>
    <p:sldId id="270" r:id="rId23"/>
    <p:sldId id="271" r:id="rId24"/>
    <p:sldId id="272" r:id="rId25"/>
    <p:sldId id="273" r:id="rId26"/>
    <p:sldId id="274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29" autoAdjust="0"/>
  </p:normalViewPr>
  <p:slideViewPr>
    <p:cSldViewPr snapToGrid="0">
      <p:cViewPr varScale="1">
        <p:scale>
          <a:sx n="61" d="100"/>
          <a:sy n="61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A11ED-D698-4062-9D16-B23CA3D7C2F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0CE00-194B-474C-9D8E-01B9EDD03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37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0CE00-194B-474C-9D8E-01B9EDD038E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5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3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4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7263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46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0171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80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21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34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0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71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1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9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71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6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1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8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EC5F-B280-48C3-8AD6-12633846A05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72854D3-E167-40AD-90E8-F0C577B23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60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F51F8-F5E0-814F-0954-7C267B273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Выставка авторской дидактической продукции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66D84A-F796-5094-503A-E273D41864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педагогов-психологов, учителей-логопедов, учителей-дефектологов, социальных педагогов образовательных организаций Каменск-Уральского городского округа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C7AB3-8DC8-42FC-B39C-A86CA0937577}"/>
              </a:ext>
            </a:extLst>
          </p:cNvPr>
          <p:cNvSpPr txBox="1"/>
          <p:nvPr/>
        </p:nvSpPr>
        <p:spPr>
          <a:xfrm>
            <a:off x="4881489" y="5711483"/>
            <a:ext cx="157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секция 2</a:t>
            </a:r>
          </a:p>
        </p:txBody>
      </p:sp>
    </p:spTree>
    <p:extLst>
      <p:ext uri="{BB962C8B-B14F-4D97-AF65-F5344CB8AC3E}">
        <p14:creationId xmlns:p14="http://schemas.microsoft.com/office/powerpoint/2010/main" val="1298213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8F97AE-2742-4854-80ED-2F5B99240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951547"/>
            <a:ext cx="1590675" cy="2125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B4548-F626-4D60-8A7A-FDB7138F5ADC}"/>
              </a:ext>
            </a:extLst>
          </p:cNvPr>
          <p:cNvSpPr txBox="1"/>
          <p:nvPr/>
        </p:nvSpPr>
        <p:spPr>
          <a:xfrm>
            <a:off x="169250" y="357188"/>
            <a:ext cx="37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«Найди игрушку»   (4-7 лет)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A270F5-3AA0-47D8-880C-754B05A4C8FD}"/>
              </a:ext>
            </a:extLst>
          </p:cNvPr>
          <p:cNvSpPr txBox="1"/>
          <p:nvPr/>
        </p:nvSpPr>
        <p:spPr>
          <a:xfrm>
            <a:off x="2471738" y="1057275"/>
            <a:ext cx="926306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1вариант.  </a:t>
            </a:r>
          </a:p>
          <a:p>
            <a:r>
              <a:rPr lang="ru-RU" dirty="0"/>
              <a:t>Яйца расставлены в ячейки решетки.</a:t>
            </a:r>
          </a:p>
          <a:p>
            <a:r>
              <a:rPr lang="ru-RU" dirty="0"/>
              <a:t>Перед ребёнком ставят киндер-яйца, в которых находятся игрушки. Ребёнку последовательно говорят, какая игрушка, где находится, а он их находит. Пример: Черепаха находится в яйце, что стоит перед желтым яйцом (слева от зеленого, за синим и т.д.).  Ребёнок находит последнее яйцо и открывает его.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2 вариант.</a:t>
            </a:r>
          </a:p>
          <a:p>
            <a:r>
              <a:rPr lang="ru-RU" dirty="0"/>
              <a:t>Ребенку (в роли ведущего) предлагают расставить яйца по инструкции: в центр поставь синее яйцо, справа – красное, за синим – зеленое и т.д. Затем ребенок прячет игрушку в одно из яиц и зовет товарища, описывает местоположение яйца (игрушка в яйце слева от синего) и проверяет правильно ли друг нашел игрушку, затем меняются ролями.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20E4C-6BA9-4036-9F97-2D3A32D35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3" y="3716973"/>
            <a:ext cx="1638300" cy="2189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611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832" y="23812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Фролова Мария Сергеевна, педагог- психолог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«Детский сад № 25»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«</a:t>
            </a:r>
            <a:r>
              <a:rPr lang="ru-RU" sz="2200" dirty="0" err="1">
                <a:solidFill>
                  <a:schemeClr val="tx1"/>
                </a:solidFill>
              </a:rPr>
              <a:t>Варежковый</a:t>
            </a:r>
            <a:r>
              <a:rPr lang="ru-RU" sz="2200" dirty="0">
                <a:solidFill>
                  <a:schemeClr val="tx1"/>
                </a:solidFill>
              </a:rPr>
              <a:t> театр» и «Герои Лесной школы» и настенное панно «Лесная школа»».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2910" r="17831" b="22751"/>
          <a:stretch/>
        </p:blipFill>
        <p:spPr>
          <a:xfrm>
            <a:off x="7896225" y="1312862"/>
            <a:ext cx="3878943" cy="4913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4A59FD-12DA-4734-9510-10F703ABEDD3}"/>
              </a:ext>
            </a:extLst>
          </p:cNvPr>
          <p:cNvSpPr txBox="1"/>
          <p:nvPr/>
        </p:nvSpPr>
        <p:spPr>
          <a:xfrm>
            <a:off x="200487" y="2322897"/>
            <a:ext cx="751519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Программа реализуется посредствам проигрывания сказок, </a:t>
            </a:r>
          </a:p>
          <a:p>
            <a:r>
              <a:rPr lang="ru-RU" dirty="0"/>
              <a:t>создания комфортного психологического климата и благоприятной </a:t>
            </a:r>
          </a:p>
          <a:p>
            <a:r>
              <a:rPr lang="ru-RU" dirty="0"/>
              <a:t>развивающей предметно-пространственной среды.</a:t>
            </a:r>
          </a:p>
          <a:p>
            <a:r>
              <a:rPr lang="ru-RU" dirty="0"/>
              <a:t>Рассказ сказки сопровождается инсценировкой сюжета. </a:t>
            </a:r>
          </a:p>
          <a:p>
            <a:r>
              <a:rPr lang="ru-RU" dirty="0"/>
              <a:t>По ходу сказки, от имени героев (</a:t>
            </a:r>
            <a:r>
              <a:rPr lang="ru-RU" dirty="0" err="1"/>
              <a:t>варежковый</a:t>
            </a:r>
            <a:r>
              <a:rPr lang="ru-RU" dirty="0"/>
              <a:t> театр) представляю </a:t>
            </a:r>
          </a:p>
          <a:p>
            <a:r>
              <a:rPr lang="ru-RU" dirty="0"/>
              <a:t>детям проблемную ситуацию. Дети не являются пассивными </a:t>
            </a:r>
          </a:p>
          <a:p>
            <a:r>
              <a:rPr lang="ru-RU" dirty="0"/>
              <a:t>слушателями, они активно участвуют в рассказе и показе сказок. </a:t>
            </a:r>
          </a:p>
          <a:p>
            <a:r>
              <a:rPr lang="ru-RU" dirty="0"/>
              <a:t>Они то придумывают ее продолжении, то сами пробуют разрешить </a:t>
            </a:r>
          </a:p>
          <a:p>
            <a:r>
              <a:rPr lang="ru-RU" dirty="0"/>
              <a:t>проблемную ситуацию, или подсказывают героям сказки, как надо </a:t>
            </a:r>
          </a:p>
          <a:p>
            <a:r>
              <a:rPr lang="ru-RU" dirty="0"/>
              <a:t>поступить.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91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102" y="229317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Делягина Татьяна Андреевна, учитель-дефектолог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41»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Модель «С чего начинается Родина»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90464" y="375546"/>
            <a:ext cx="2910417" cy="388143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4936E1-4510-48D9-8B0D-324D4E611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9" y="1283109"/>
            <a:ext cx="2538211" cy="1651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DACA64-A944-4679-BDAC-EBCBE9D4E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8" y="3067964"/>
            <a:ext cx="2533652" cy="1710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8FF5C4-8908-4AC5-852D-645DBB64A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9" y="4955149"/>
            <a:ext cx="3565268" cy="1710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4AF268-A4AD-4836-B2F9-385F65D92C72}"/>
              </a:ext>
            </a:extLst>
          </p:cNvPr>
          <p:cNvSpPr txBox="1"/>
          <p:nvPr/>
        </p:nvSpPr>
        <p:spPr>
          <a:xfrm>
            <a:off x="3053313" y="1397454"/>
            <a:ext cx="76313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Модель состоит из четырех блоков ДОМ-ГОРОД-</a:t>
            </a:r>
          </a:p>
          <a:p>
            <a:r>
              <a:rPr lang="ru-RU" dirty="0"/>
              <a:t>ОБЛАСТЬ- СТРАНА</a:t>
            </a:r>
          </a:p>
          <a:p>
            <a:r>
              <a:rPr lang="ru-RU" dirty="0"/>
              <a:t>Цель:	воспитание и развитие нравственно-</a:t>
            </a:r>
          </a:p>
          <a:p>
            <a:r>
              <a:rPr lang="ru-RU" dirty="0"/>
              <a:t>патриотических чувств;</a:t>
            </a:r>
          </a:p>
          <a:p>
            <a:r>
              <a:rPr lang="ru-RU" dirty="0"/>
              <a:t>формирование любви к родному краю причастности </a:t>
            </a:r>
          </a:p>
          <a:p>
            <a:r>
              <a:rPr lang="ru-RU" dirty="0"/>
              <a:t>к семье, родному дому, детскому саду, городу, </a:t>
            </a:r>
          </a:p>
          <a:p>
            <a:r>
              <a:rPr lang="ru-RU" dirty="0"/>
              <a:t>стране; </a:t>
            </a:r>
          </a:p>
          <a:p>
            <a:r>
              <a:rPr lang="ru-RU" dirty="0"/>
              <a:t>закрепление знаний об окружающем мире на основе </a:t>
            </a:r>
          </a:p>
          <a:p>
            <a:r>
              <a:rPr lang="ru-RU" dirty="0"/>
              <a:t>наглядного примера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052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896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Иванова Светлана Геннадьевна, муз. руководитель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41»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Пособие для музыкальных занятий «Музыкальный кубик»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64" b="19424"/>
          <a:stretch/>
        </p:blipFill>
        <p:spPr>
          <a:xfrm>
            <a:off x="4840365" y="1476288"/>
            <a:ext cx="3269673" cy="4712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8" r="30963"/>
          <a:stretch/>
        </p:blipFill>
        <p:spPr>
          <a:xfrm>
            <a:off x="8316278" y="243753"/>
            <a:ext cx="3550920" cy="52704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3B6496-74B5-48AF-B0EB-AAFD924A4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40" y="1476288"/>
            <a:ext cx="2789589" cy="1952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FD718D-76B4-4F89-8C57-D5EA07D3D806}"/>
              </a:ext>
            </a:extLst>
          </p:cNvPr>
          <p:cNvSpPr txBox="1"/>
          <p:nvPr/>
        </p:nvSpPr>
        <p:spPr>
          <a:xfrm>
            <a:off x="400050" y="3729038"/>
            <a:ext cx="1167338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кармашки кубика на каждой грани </a:t>
            </a:r>
          </a:p>
          <a:p>
            <a:r>
              <a:rPr lang="ru-RU" dirty="0"/>
              <a:t>вставляются картинки по лексической </a:t>
            </a:r>
          </a:p>
          <a:p>
            <a:r>
              <a:rPr lang="ru-RU" dirty="0"/>
              <a:t>теме занятия.</a:t>
            </a:r>
          </a:p>
          <a:p>
            <a:r>
              <a:rPr lang="ru-RU" dirty="0"/>
              <a:t>Например: тема «Игрушки»</a:t>
            </a:r>
          </a:p>
          <a:p>
            <a:r>
              <a:rPr lang="ru-RU" dirty="0"/>
              <a:t>Используются картинки - «мяч», </a:t>
            </a:r>
          </a:p>
          <a:p>
            <a:r>
              <a:rPr lang="ru-RU" dirty="0"/>
              <a:t>«неваляшка», «Буратино», «лошадка», </a:t>
            </a:r>
          </a:p>
          <a:p>
            <a:r>
              <a:rPr lang="ru-RU" dirty="0"/>
              <a:t>«кубики», «машина».</a:t>
            </a:r>
          </a:p>
          <a:p>
            <a:r>
              <a:rPr lang="ru-RU" dirty="0"/>
              <a:t>Ход игры:</a:t>
            </a:r>
          </a:p>
          <a:p>
            <a:r>
              <a:rPr lang="ru-RU" dirty="0"/>
              <a:t>Дети стоят в кругу. Взрослый, или </a:t>
            </a:r>
          </a:p>
          <a:p>
            <a:r>
              <a:rPr lang="ru-RU" dirty="0"/>
              <a:t>ребенок бросают кубик, дети называют выпавшую картинку и прохлопывают ритмический рисунок слова. </a:t>
            </a:r>
          </a:p>
          <a:p>
            <a:r>
              <a:rPr lang="ru-RU" dirty="0"/>
              <a:t>Затем выполняют соответствующие этой картинке движения.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895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920" y="252413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Мальцева Марина Александровна, учитель-логопед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41»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Настольная игра «Поймай звук»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17980" r="33569" b="8485"/>
          <a:stretch/>
        </p:blipFill>
        <p:spPr>
          <a:xfrm>
            <a:off x="8672513" y="40022"/>
            <a:ext cx="3079567" cy="4982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1818" r="14613" b="38384"/>
          <a:stretch/>
        </p:blipFill>
        <p:spPr>
          <a:xfrm>
            <a:off x="4516622" y="663251"/>
            <a:ext cx="3735590" cy="37230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B20A4E-CABE-4942-9568-449442C00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0417" y="802481"/>
            <a:ext cx="3071813" cy="40957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D4C916-C2AD-4CF7-9FBA-E312AEF77604}"/>
              </a:ext>
            </a:extLst>
          </p:cNvPr>
          <p:cNvSpPr txBox="1"/>
          <p:nvPr/>
        </p:nvSpPr>
        <p:spPr>
          <a:xfrm>
            <a:off x="198447" y="4427769"/>
            <a:ext cx="9805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Крутящийся барабан со стрелкой, разделенный на шесть цветных секторов, </a:t>
            </a:r>
          </a:p>
          <a:p>
            <a:r>
              <a:rPr lang="ru-RU" dirty="0"/>
              <a:t>каждый сектор которого обозначен буквой: Р. РЬ. Л, ЛЬ. Ш. Ж (звуками), </a:t>
            </a:r>
          </a:p>
          <a:p>
            <a:r>
              <a:rPr lang="ru-RU" dirty="0"/>
              <a:t>набор картинок, названия которых начинаются с этих звуков, четыре молоточка-липучки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05BF8-5193-4D2D-8397-B42A3C62E117}"/>
              </a:ext>
            </a:extLst>
          </p:cNvPr>
          <p:cNvSpPr txBox="1"/>
          <p:nvPr/>
        </p:nvSpPr>
        <p:spPr>
          <a:xfrm>
            <a:off x="254909" y="5371223"/>
            <a:ext cx="120244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Игрок раскручивает барабан, когда барабан перестанет вращаться, стрелка на нем укажет на один из шести </a:t>
            </a:r>
          </a:p>
          <a:p>
            <a:r>
              <a:rPr lang="ru-RU" dirty="0"/>
              <a:t>секторов. Как только это произойдет, игроки начинают стучать молоточками по карточкам и собирать их. </a:t>
            </a:r>
          </a:p>
          <a:p>
            <a:r>
              <a:rPr lang="ru-RU" dirty="0"/>
              <a:t>Но карточки можно собирать при условии: название предмета, изображенного на карточке, совпадает с </a:t>
            </a:r>
          </a:p>
          <a:p>
            <a:r>
              <a:rPr lang="ru-RU" dirty="0"/>
              <a:t>выпавшим сектором, обозначенным буквой: Р, РЬ. Л. ЛЬ, Ш, Ж (звуками), в заданной позиции. Побеждает </a:t>
            </a:r>
          </a:p>
          <a:p>
            <a:r>
              <a:rPr lang="ru-RU" dirty="0"/>
              <a:t>тот. кто соберет больше карточек, на которых картинка соответствует выпавшему звуку.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700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637" y="31467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Соломина Мария Олеговна, учитель-дефектолог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«Детский сад № 79»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1.	Визуальное расписание</a:t>
            </a:r>
            <a:br>
              <a:rPr lang="ru-RU" sz="2000" dirty="0">
                <a:solidFill>
                  <a:schemeClr val="tx1"/>
                </a:solidFill>
              </a:rPr>
            </a:b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Пособие является средством визуальной поддержки для детей с аутизмом и другими особенностями, представляет собой готовое расписание, содержит карточки активности ребёнка в течение дня. Позволяет научить ребёнка понимать последовательность событий в течение дня, снять тревожность, планировать действия, развивать речь.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23712" y="382813"/>
            <a:ext cx="2901760" cy="388143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CBBA46-8947-413C-B090-693E2C42C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7" y="3259394"/>
            <a:ext cx="1868129" cy="2802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00B888-2816-4904-9C1A-3053E1230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41" y="3003756"/>
            <a:ext cx="2230830" cy="16731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8C3FC-AF1C-43B8-9E93-10D4F1992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53" y="4884948"/>
            <a:ext cx="2379406" cy="17845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DA17C6-62FB-48A5-AA65-B20BEAD32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71" y="3259394"/>
            <a:ext cx="2021070" cy="26947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4ED4E9-40FC-45AF-97D0-9B47BB9E22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34996" y="3857607"/>
            <a:ext cx="2439855" cy="32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64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06" y="124634"/>
            <a:ext cx="9815945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Ефремова Надежда Васильевна, учитель-дефектолог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106»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«Дуб -  скородум»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9625" r="27075"/>
          <a:stretch/>
        </p:blipFill>
        <p:spPr>
          <a:xfrm>
            <a:off x="10145448" y="261001"/>
            <a:ext cx="1895046" cy="342609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r="26566" b="12727"/>
          <a:stretch/>
        </p:blipFill>
        <p:spPr>
          <a:xfrm>
            <a:off x="7508963" y="261001"/>
            <a:ext cx="2352743" cy="34260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5D4CAE-FAEC-4DA3-A744-CC05303F1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55" y="861141"/>
            <a:ext cx="2119466" cy="28259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C67B7A-E794-4D95-B5E5-0DCE56D2E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13" y="861139"/>
            <a:ext cx="2119466" cy="2825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4666F6-BE1A-455F-BC8C-4379002E2F7D}"/>
              </a:ext>
            </a:extLst>
          </p:cNvPr>
          <p:cNvSpPr txBox="1"/>
          <p:nvPr/>
        </p:nvSpPr>
        <p:spPr>
          <a:xfrm>
            <a:off x="145849" y="3687094"/>
            <a:ext cx="1209658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Пособие представлено в виде двухстороннего макета дерева  высотой 60 см., изготовленного из картона, </a:t>
            </a:r>
          </a:p>
          <a:p>
            <a:r>
              <a:rPr lang="ru-RU" dirty="0"/>
              <a:t>покрытого с двух сторон нитками темно – зеленого и коричневого цветов. На кроне с одной стороны </a:t>
            </a:r>
          </a:p>
          <a:p>
            <a:r>
              <a:rPr lang="ru-RU" dirty="0"/>
              <a:t>приклеены предметы разной фактуры. С другой стороны представляет собой рабочее поле, </a:t>
            </a:r>
          </a:p>
          <a:p>
            <a:r>
              <a:rPr lang="ru-RU" dirty="0"/>
              <a:t>в приклеены канцелярские прищепки: красного, зеленого, желтого, белого, синего цветов. </a:t>
            </a:r>
          </a:p>
          <a:p>
            <a:r>
              <a:rPr lang="ru-RU" dirty="0"/>
              <a:t>Лёгкая, привлекательная для ребенка основа наборного материала, безопасный способ крепления </a:t>
            </a:r>
          </a:p>
          <a:p>
            <a:r>
              <a:rPr lang="ru-RU" dirty="0"/>
              <a:t>позволяют быстро перемещать материал и закреплять в местах на дереве, согласно поставленной педагогом </a:t>
            </a:r>
          </a:p>
          <a:p>
            <a:r>
              <a:rPr lang="ru-RU" dirty="0"/>
              <a:t>задаче. Примеры дидактических игр:</a:t>
            </a:r>
          </a:p>
          <a:p>
            <a:r>
              <a:rPr lang="ru-RU" dirty="0"/>
              <a:t>«Найди и назови овощи и фрукты», «Отгадай какого цвета», «Больше-меньше», «Найди такой же»,  </a:t>
            </a:r>
          </a:p>
          <a:p>
            <a:r>
              <a:rPr lang="ru-RU" dirty="0"/>
              <a:t>«Чего не стало», « Кого не стало?», «Кто лишний?», «Подбери фигуру», «Где находится?», </a:t>
            </a:r>
          </a:p>
          <a:p>
            <a:r>
              <a:rPr lang="ru-RU" dirty="0"/>
              <a:t>«Что изменилось в расположении предметов», «Гусенички»,  «Веселые геометрические фигуры», «Один – </a:t>
            </a:r>
          </a:p>
          <a:p>
            <a:r>
              <a:rPr lang="ru-RU" dirty="0"/>
              <a:t>много», «Веселый счет», «</a:t>
            </a:r>
            <a:r>
              <a:rPr lang="ru-RU" dirty="0" err="1"/>
              <a:t>Звукоград</a:t>
            </a:r>
            <a:r>
              <a:rPr lang="ru-RU" dirty="0"/>
              <a:t>»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095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0984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Липина Марина Александровна, учитель-дефектолог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106»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Обучающая продукция «Чудо – фигуры»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2939" r="14340" b="16507"/>
          <a:stretch/>
        </p:blipFill>
        <p:spPr>
          <a:xfrm>
            <a:off x="9298565" y="219075"/>
            <a:ext cx="2696874" cy="42117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9" t="17922" r="29174" b="45417"/>
          <a:stretch/>
        </p:blipFill>
        <p:spPr>
          <a:xfrm>
            <a:off x="6096000" y="1038221"/>
            <a:ext cx="2827197" cy="33926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3D41AD-B6F2-4180-A11D-31D329EAD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" y="1485900"/>
            <a:ext cx="2208718" cy="29449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15E9B1-5767-4918-B26F-5B97FD65CE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81" y="1836738"/>
            <a:ext cx="2909384" cy="2182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A4A5D2-3164-4196-AA0B-659F485F3DBD}"/>
              </a:ext>
            </a:extLst>
          </p:cNvPr>
          <p:cNvSpPr txBox="1"/>
          <p:nvPr/>
        </p:nvSpPr>
        <p:spPr>
          <a:xfrm>
            <a:off x="542925" y="4757738"/>
            <a:ext cx="118881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«Чудо – фигуры» представляют собой различные фигуры по размеру, формы, цвету и тактильному </a:t>
            </a:r>
          </a:p>
          <a:p>
            <a:r>
              <a:rPr lang="ru-RU" dirty="0"/>
              <a:t>восприятию  из  эпоксидной смолы, в которую залиты сухие цветы, блестки, бусинки, бисер.</a:t>
            </a:r>
          </a:p>
          <a:p>
            <a:r>
              <a:rPr lang="ru-RU" dirty="0"/>
              <a:t>обучающие игры: «Найди пару», «Что лишнее?», «Чего не хватает?», «Найди такой же предмет, но другого  </a:t>
            </a:r>
          </a:p>
          <a:p>
            <a:r>
              <a:rPr lang="ru-RU" dirty="0"/>
              <a:t>цвета», «Повтори за мной», «Продолжи ряд самостоятельно», и т.д. С помощью чудо – фигур дети </a:t>
            </a:r>
          </a:p>
          <a:p>
            <a:r>
              <a:rPr lang="ru-RU" dirty="0"/>
              <a:t>обучаются счету,  развивают сенсомоторную сферу, изучают новый материал или закрепляют изученный.</a:t>
            </a:r>
          </a:p>
        </p:txBody>
      </p:sp>
    </p:spTree>
    <p:extLst>
      <p:ext uri="{BB962C8B-B14F-4D97-AF65-F5344CB8AC3E}">
        <p14:creationId xmlns:p14="http://schemas.microsoft.com/office/powerpoint/2010/main" val="2959410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59" y="2095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Голикова Ольга Сергеевна, педагог-психолог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err="1">
                <a:solidFill>
                  <a:schemeClr val="tx1"/>
                </a:solidFill>
              </a:rPr>
              <a:t>Гилёва</a:t>
            </a:r>
            <a:r>
              <a:rPr lang="ru-RU" sz="2000" dirty="0">
                <a:solidFill>
                  <a:schemeClr val="tx1"/>
                </a:solidFill>
              </a:rPr>
              <a:t> Анна Александровна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5», Верхняя Пышма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Интерактивная игра-квест «Зоопарк» 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38" y="343126"/>
            <a:ext cx="3263503" cy="435133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C577CA-8B12-4712-83B3-9C1C579AE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8" y="1408907"/>
            <a:ext cx="3967162" cy="2975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E3B081-A139-4371-A6AB-3D3D1F9B7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90" y="1408907"/>
            <a:ext cx="3967163" cy="29753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85D9C-64E1-4C5D-AFCB-56EA21488A98}"/>
              </a:ext>
            </a:extLst>
          </p:cNvPr>
          <p:cNvSpPr txBox="1"/>
          <p:nvPr/>
        </p:nvSpPr>
        <p:spPr>
          <a:xfrm>
            <a:off x="305859" y="4694464"/>
            <a:ext cx="115098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Интерактивная игра – квест состоит из 4 блоков и 2 физических пауз. На прохождение ребёнком одного </a:t>
            </a:r>
          </a:p>
          <a:p>
            <a:r>
              <a:rPr lang="ru-RU" dirty="0"/>
              <a:t>блока отводится 10 минут </a:t>
            </a:r>
          </a:p>
          <a:p>
            <a:r>
              <a:rPr lang="ru-RU" dirty="0"/>
              <a:t>Главный герой квеста – девочка Таня, ровесница детей.</a:t>
            </a:r>
          </a:p>
          <a:p>
            <a:r>
              <a:rPr lang="ru-RU" dirty="0"/>
              <a:t>Главный игрок – ребёнок. </a:t>
            </a:r>
          </a:p>
          <a:p>
            <a:r>
              <a:rPr lang="ru-RU" dirty="0"/>
              <a:t>Взрослый, помогающий на протяжении квеста – смотритель зоопарка.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667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4F5E32-0E92-4716-8189-150790469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3" y="335279"/>
            <a:ext cx="3023870" cy="170116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02038C-5083-4CDB-A6FB-9866DFD31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55" y="347344"/>
            <a:ext cx="3002915" cy="16891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9317B-032A-4A1F-B1BF-8341AA04280C}"/>
              </a:ext>
            </a:extLst>
          </p:cNvPr>
          <p:cNvSpPr txBox="1"/>
          <p:nvPr/>
        </p:nvSpPr>
        <p:spPr>
          <a:xfrm>
            <a:off x="6743700" y="471488"/>
            <a:ext cx="4809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 блок - «В гостях у тигра» – игра </a:t>
            </a:r>
          </a:p>
          <a:p>
            <a:r>
              <a:rPr lang="ru-RU" dirty="0"/>
              <a:t>«Восстановление разрушенного вольера», </a:t>
            </a:r>
          </a:p>
          <a:p>
            <a:r>
              <a:rPr lang="ru-RU" dirty="0"/>
              <a:t>игра «Говори»;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589D2-219D-4154-8C37-C78E2650B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3" y="2155190"/>
            <a:ext cx="3054350" cy="1718945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55F1F6-0A3A-4671-9611-6A2D80B7F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55" y="2155190"/>
            <a:ext cx="3054350" cy="171894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5554F8-6C31-493D-854E-3820B0B162BE}"/>
              </a:ext>
            </a:extLst>
          </p:cNvPr>
          <p:cNvSpPr txBox="1"/>
          <p:nvPr/>
        </p:nvSpPr>
        <p:spPr>
          <a:xfrm>
            <a:off x="6743700" y="1394818"/>
            <a:ext cx="4354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 блок - «В гостях у медведя» – игра </a:t>
            </a:r>
          </a:p>
          <a:p>
            <a:r>
              <a:rPr lang="ru-RU" dirty="0"/>
              <a:t>«Заколдованная дорога», упражнение </a:t>
            </a:r>
          </a:p>
          <a:p>
            <a:r>
              <a:rPr lang="ru-RU" dirty="0"/>
              <a:t>«Разминка»;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56619C-9E0A-4E59-A7C0-4E9270A05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52" y="2318148"/>
            <a:ext cx="3054351" cy="171882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FE5256-8D8A-45AD-8A04-2B6AD658DAA8}"/>
              </a:ext>
            </a:extLst>
          </p:cNvPr>
          <p:cNvSpPr txBox="1"/>
          <p:nvPr/>
        </p:nvSpPr>
        <p:spPr>
          <a:xfrm>
            <a:off x="9798050" y="2396807"/>
            <a:ext cx="10670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Физическая пауза </a:t>
            </a:r>
          </a:p>
          <a:p>
            <a:r>
              <a:rPr lang="ru-RU" dirty="0"/>
              <a:t>«В гостях у гепарда» </a:t>
            </a:r>
          </a:p>
          <a:p>
            <a:r>
              <a:rPr lang="ru-RU" dirty="0"/>
              <a:t>– игра «Пальцы – </a:t>
            </a:r>
          </a:p>
          <a:p>
            <a:r>
              <a:rPr lang="ru-RU" dirty="0"/>
              <a:t>звери добрые, </a:t>
            </a:r>
          </a:p>
          <a:p>
            <a:r>
              <a:rPr lang="ru-RU" dirty="0"/>
              <a:t>пальцы – звери злые»;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C32961-8D2C-4A44-9AE5-C220A232D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8" y="4301121"/>
            <a:ext cx="3035935" cy="170688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E0C9D2-4590-4192-806E-D764D7B4C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31" y="4474436"/>
            <a:ext cx="3096895" cy="174371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F404E0-554C-438A-B16D-368DC78DAF6F}"/>
              </a:ext>
            </a:extLst>
          </p:cNvPr>
          <p:cNvSpPr txBox="1"/>
          <p:nvPr/>
        </p:nvSpPr>
        <p:spPr>
          <a:xfrm>
            <a:off x="7049729" y="4660490"/>
            <a:ext cx="520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 блок - «В гостях у обезьянки» – </a:t>
            </a:r>
          </a:p>
          <a:p>
            <a:r>
              <a:rPr lang="ru-RU" dirty="0"/>
              <a:t>игра «Азбука настроения», игра «Я чувствую».</a:t>
            </a:r>
          </a:p>
        </p:txBody>
      </p:sp>
    </p:spTree>
    <p:extLst>
      <p:ext uri="{BB962C8B-B14F-4D97-AF65-F5344CB8AC3E}">
        <p14:creationId xmlns:p14="http://schemas.microsoft.com/office/powerpoint/2010/main" val="3524605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tx1"/>
                </a:solidFill>
              </a:rPr>
              <a:t>Поведайло</a:t>
            </a:r>
            <a:r>
              <a:rPr lang="ru-RU" sz="2000" dirty="0">
                <a:solidFill>
                  <a:schemeClr val="tx1"/>
                </a:solidFill>
              </a:rPr>
              <a:t> Ольга Николаевна, социальный педагог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СОШ № 7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«Вертушка знаний»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40" y="609600"/>
            <a:ext cx="3480645" cy="464233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D9C40-E369-47AD-96B9-B6BCEF0F9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66" y="1702190"/>
            <a:ext cx="3247464" cy="2794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81124-62DC-43D1-9D38-9EAD1B47E3AD}"/>
              </a:ext>
            </a:extLst>
          </p:cNvPr>
          <p:cNvSpPr txBox="1"/>
          <p:nvPr/>
        </p:nvSpPr>
        <p:spPr>
          <a:xfrm>
            <a:off x="339615" y="4694172"/>
            <a:ext cx="118881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Социальный педагог проводит занятия (беседы) с учащимися 11 класса, </a:t>
            </a:r>
          </a:p>
          <a:p>
            <a:r>
              <a:rPr lang="ru-RU" dirty="0"/>
              <a:t>направленные на профилактику правонарушений и преступлений в </a:t>
            </a:r>
          </a:p>
          <a:p>
            <a:r>
              <a:rPr lang="ru-RU" dirty="0"/>
              <a:t>подростковой среде, формирования навыков здорового образа жизни и др. Далее учащиеся 11 класса </a:t>
            </a:r>
          </a:p>
          <a:p>
            <a:r>
              <a:rPr lang="ru-RU" dirty="0"/>
              <a:t>готовят выступления на уже прослушанную тему для учащихся 10 классов, 10 выступают перед 9 и т.д. </a:t>
            </a:r>
          </a:p>
          <a:p>
            <a:r>
              <a:rPr lang="ru-RU" dirty="0"/>
              <a:t>до первого класса. После, учащиеся первого класса  вступают в диалог с учащимися </a:t>
            </a:r>
          </a:p>
          <a:p>
            <a:r>
              <a:rPr lang="ru-RU" dirty="0"/>
              <a:t>11 класса и обсуждают тему плохих и хороших поступков. Тем самым в процессе работы вертушки знаний в</a:t>
            </a:r>
          </a:p>
          <a:p>
            <a:r>
              <a:rPr lang="ru-RU" dirty="0"/>
              <a:t> коллективе формируется навык общения и целостности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72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ED530E-2D20-44B5-8189-9495833CF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" y="349250"/>
            <a:ext cx="2694940" cy="153035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135D13-AF0A-4A90-AFF9-E96CB1D4FC7B}"/>
              </a:ext>
            </a:extLst>
          </p:cNvPr>
          <p:cNvSpPr txBox="1"/>
          <p:nvPr/>
        </p:nvSpPr>
        <p:spPr>
          <a:xfrm>
            <a:off x="3271838" y="571500"/>
            <a:ext cx="6022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Физическая пауза «В гостях у жирафа» – («</a:t>
            </a:r>
            <a:r>
              <a:rPr lang="ru-RU" dirty="0" err="1"/>
              <a:t>Чударики</a:t>
            </a:r>
            <a:r>
              <a:rPr lang="ru-RU" dirty="0"/>
              <a:t>» </a:t>
            </a:r>
          </a:p>
          <a:p>
            <a:r>
              <a:rPr lang="ru-RU" dirty="0"/>
              <a:t>музыкальная разминка «У жирафа»)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2B3142-397C-4C72-867F-FF316D5B5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9" y="2119312"/>
            <a:ext cx="2974975" cy="16764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DA9BB7-5348-4E56-9080-5C319DC06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7" y="2119312"/>
            <a:ext cx="2974975" cy="16764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3306E-CD71-4194-8F56-B1B3501FA1A7}"/>
              </a:ext>
            </a:extLst>
          </p:cNvPr>
          <p:cNvSpPr txBox="1"/>
          <p:nvPr/>
        </p:nvSpPr>
        <p:spPr>
          <a:xfrm>
            <a:off x="6743700" y="2119312"/>
            <a:ext cx="3526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 блок - «В гостях у попугая» – </a:t>
            </a:r>
          </a:p>
          <a:p>
            <a:r>
              <a:rPr lang="ru-RU" dirty="0"/>
              <a:t>игра «Путешествие по радуге»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B3965-A5A1-44CA-B008-F745DE6FD407}"/>
              </a:ext>
            </a:extLst>
          </p:cNvPr>
          <p:cNvSpPr txBox="1"/>
          <p:nvPr/>
        </p:nvSpPr>
        <p:spPr>
          <a:xfrm>
            <a:off x="414338" y="4100513"/>
            <a:ext cx="113431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процессе игры-квеста ребёнок помогает героине решить несколько проблемных ситуаций:</a:t>
            </a:r>
          </a:p>
          <a:p>
            <a:r>
              <a:rPr lang="ru-RU" dirty="0"/>
              <a:t>	помочь девочке Тане в ситуации с одним пропадающим билетом в зоопарк;</a:t>
            </a:r>
          </a:p>
          <a:p>
            <a:r>
              <a:rPr lang="ru-RU" dirty="0"/>
              <a:t>	найти и приклеить в альбом «Путешествие в зоопарк» фотографии любимых животных Тани. </a:t>
            </a:r>
          </a:p>
          <a:p>
            <a:r>
              <a:rPr lang="ru-RU" dirty="0"/>
              <a:t>В решении этой задачи может помочь лишь главный игрок – ребёнок; </a:t>
            </a:r>
          </a:p>
          <a:p>
            <a:r>
              <a:rPr lang="ru-RU" dirty="0"/>
              <a:t>	открыть всю карту зоопарка, выполнив все задания.</a:t>
            </a:r>
          </a:p>
          <a:p>
            <a:r>
              <a:rPr lang="ru-RU" dirty="0"/>
              <a:t>Помимо основного сюжета, который состоит в том, чтобы помочь Тане с её мечтой, главный герой – </a:t>
            </a:r>
          </a:p>
          <a:p>
            <a:r>
              <a:rPr lang="ru-RU" dirty="0"/>
              <a:t>ребёнок, может отойти от основной сюжетной линии к второстепенной – физическая пауза «В гостях у </a:t>
            </a:r>
          </a:p>
          <a:p>
            <a:r>
              <a:rPr lang="ru-RU" dirty="0"/>
              <a:t>гепарда», «В гостях у жирафа». </a:t>
            </a:r>
          </a:p>
        </p:txBody>
      </p:sp>
    </p:spTree>
    <p:extLst>
      <p:ext uri="{BB962C8B-B14F-4D97-AF65-F5344CB8AC3E}">
        <p14:creationId xmlns:p14="http://schemas.microsoft.com/office/powerpoint/2010/main" val="312257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45" y="173396"/>
            <a:ext cx="10628376" cy="1325563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tx1"/>
                </a:solidFill>
              </a:rPr>
              <a:t>Чараева</a:t>
            </a:r>
            <a:r>
              <a:rPr lang="ru-RU" sz="2000" dirty="0">
                <a:solidFill>
                  <a:schemeClr val="tx1"/>
                </a:solidFill>
              </a:rPr>
              <a:t> Наталья Александровна, педагог-психолог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70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Электронное пособие «Мир вокруг нас»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52" y="320938"/>
            <a:ext cx="3263503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3596E9-7047-4EEF-B6F2-5D74506B6EAE}"/>
              </a:ext>
            </a:extLst>
          </p:cNvPr>
          <p:cNvSpPr txBox="1"/>
          <p:nvPr/>
        </p:nvSpPr>
        <p:spPr>
          <a:xfrm>
            <a:off x="213360" y="1277169"/>
            <a:ext cx="251024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Электронное пособие «Мир вокруг нас» представляет собой комплект </a:t>
            </a:r>
          </a:p>
          <a:p>
            <a:r>
              <a:rPr lang="ru-RU" dirty="0"/>
              <a:t>заданий в электронном виде, который можно использовать на </a:t>
            </a:r>
          </a:p>
          <a:p>
            <a:r>
              <a:rPr lang="ru-RU" dirty="0"/>
              <a:t>коррекционно-развивающих занятиях и индивидуально с детьми </a:t>
            </a:r>
          </a:p>
          <a:p>
            <a:r>
              <a:rPr lang="ru-RU" dirty="0"/>
              <a:t>дошкольного возраста 5 лет.</a:t>
            </a:r>
          </a:p>
          <a:p>
            <a:r>
              <a:rPr lang="ru-RU" dirty="0"/>
              <a:t>Данное пособие включает задания, направленные на развитие психических </a:t>
            </a:r>
          </a:p>
          <a:p>
            <a:r>
              <a:rPr lang="ru-RU" dirty="0"/>
              <a:t>процессов (внимание, память, мышление) и закрепление знаний об </a:t>
            </a:r>
          </a:p>
          <a:p>
            <a:r>
              <a:rPr lang="ru-RU" dirty="0"/>
              <a:t>окружающем мире:</a:t>
            </a:r>
          </a:p>
          <a:p>
            <a:r>
              <a:rPr lang="ru-RU" dirty="0"/>
              <a:t>- «Найди одежду по ее контуру»;</a:t>
            </a:r>
          </a:p>
          <a:p>
            <a:r>
              <a:rPr lang="ru-RU" dirty="0"/>
              <a:t>- «Найди силуэт животного»;</a:t>
            </a:r>
          </a:p>
          <a:p>
            <a:r>
              <a:rPr lang="ru-RU" dirty="0"/>
              <a:t>- «Найди фигуру» (систематизация);</a:t>
            </a:r>
          </a:p>
          <a:p>
            <a:r>
              <a:rPr lang="ru-RU" dirty="0"/>
              <a:t>- «Найди такую же фигуру» (по образцу);</a:t>
            </a:r>
          </a:p>
          <a:p>
            <a:r>
              <a:rPr lang="ru-RU" dirty="0"/>
              <a:t>- «Найди такой же» (фрукты, овощи);</a:t>
            </a:r>
          </a:p>
          <a:p>
            <a:r>
              <a:rPr lang="ru-RU" dirty="0"/>
              <a:t>- «Найди маму и детеныша»;</a:t>
            </a:r>
          </a:p>
          <a:p>
            <a:r>
              <a:rPr lang="ru-RU" dirty="0"/>
              <a:t>- «Запомни последовательность».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480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850" y="233816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Дьячкова Валентина Сергеевна, педагог-психолог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74»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«Сенсорный ящик»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51" y="233816"/>
            <a:ext cx="2910150" cy="388143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D40E44-CC7B-4373-B2C2-77A2DEA35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1" y="1297852"/>
            <a:ext cx="3058189" cy="17255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6193A5-D098-4033-A3BF-8A9E35F4EA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1" t="-3339" r="27205" b="1"/>
          <a:stretch/>
        </p:blipFill>
        <p:spPr bwMode="auto">
          <a:xfrm rot="5400000">
            <a:off x="3681481" y="832559"/>
            <a:ext cx="1946400" cy="2435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685DBD-5CD3-4413-AC4F-1962A2162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02" y="1297851"/>
            <a:ext cx="3064212" cy="17255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66C53B-51BE-44EB-9E31-0DBBD5B0F787}"/>
              </a:ext>
            </a:extLst>
          </p:cNvPr>
          <p:cNvSpPr txBox="1"/>
          <p:nvPr/>
        </p:nvSpPr>
        <p:spPr>
          <a:xfrm>
            <a:off x="88882" y="3135753"/>
            <a:ext cx="32659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Самодельный «Сенсорный ящик» представляет собой прозрачный контейнер с </a:t>
            </a:r>
          </a:p>
          <a:p>
            <a:r>
              <a:rPr lang="ru-RU" dirty="0"/>
              <a:t>крышкой, на длинных противоположных торцах имеются по 2 круглых отверстия, </a:t>
            </a:r>
          </a:p>
          <a:p>
            <a:r>
              <a:rPr lang="ru-RU" dirty="0"/>
              <a:t>которые закрыты шторками с прорезями. Внутри ящик имеет съемные </a:t>
            </a:r>
          </a:p>
          <a:p>
            <a:r>
              <a:rPr lang="ru-RU" dirty="0"/>
              <a:t>перегородки, от 2 до 4 шт. Можно использовать ящик и без них.</a:t>
            </a:r>
          </a:p>
          <a:p>
            <a:r>
              <a:rPr lang="ru-RU" dirty="0"/>
              <a:t>Применяется как методическое и дидактическое пособие в коррекционно-психолого-педагогической работе </a:t>
            </a:r>
          </a:p>
          <a:p>
            <a:r>
              <a:rPr lang="ru-RU" dirty="0"/>
              <a:t>по сенсорному развитию с детьми от 1 до 7 лет, как с </a:t>
            </a:r>
            <a:r>
              <a:rPr lang="ru-RU" dirty="0" err="1"/>
              <a:t>нормотипиными</a:t>
            </a:r>
            <a:r>
              <a:rPr lang="ru-RU" dirty="0"/>
              <a:t> детьми, так и детьми с ООП.</a:t>
            </a:r>
          </a:p>
          <a:p>
            <a:r>
              <a:rPr lang="ru-RU" dirty="0"/>
              <a:t>Применяется на индивидуальных и подгрупповых занятиях, в работе с детьми разного дошкольного возраста, </a:t>
            </a:r>
          </a:p>
          <a:p>
            <a:r>
              <a:rPr lang="ru-RU" dirty="0"/>
              <a:t>в том числе с малышами 2-3 л., в качестве демонстрационного, развивающего и обучающего пособия. </a:t>
            </a:r>
          </a:p>
          <a:p>
            <a:r>
              <a:rPr lang="ru-RU" dirty="0"/>
              <a:t>К сенсорному ящику подобрала набор тактильных шариков разной фактуры и размеров;</a:t>
            </a:r>
          </a:p>
          <a:p>
            <a:r>
              <a:rPr lang="ru-RU" dirty="0"/>
              <a:t>комплекты и наборы разных игрушек: из пальчикового театра, игрушки из фетра, игрушки </a:t>
            </a:r>
          </a:p>
          <a:p>
            <a:r>
              <a:rPr lang="ru-RU" dirty="0"/>
              <a:t>животных домашних и диких, игрушки овощей и фруктов, наборы различных солитеров и т.д.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268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21" y="226142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tx1"/>
                </a:solidFill>
              </a:rPr>
              <a:t>Жернакова</a:t>
            </a:r>
            <a:r>
              <a:rPr lang="ru-RU" sz="2000" dirty="0">
                <a:solidFill>
                  <a:schemeClr val="tx1"/>
                </a:solidFill>
              </a:rPr>
              <a:t> Яна Викторовна, педагог-психолог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СОШ № 7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Дидактическая игра «Круг эмоций»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48" y="379582"/>
            <a:ext cx="3137582" cy="418344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9111CF-F39F-4A68-9CE8-7F56419E2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4478" y="709561"/>
            <a:ext cx="3263503" cy="4351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D2E78E-A2C3-4968-BAE3-DAAE101CEEC1}"/>
              </a:ext>
            </a:extLst>
          </p:cNvPr>
          <p:cNvSpPr txBox="1"/>
          <p:nvPr/>
        </p:nvSpPr>
        <p:spPr>
          <a:xfrm>
            <a:off x="338121" y="4805652"/>
            <a:ext cx="111684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Дидактическая игра представляет собой круг со стрелкой и эмоциями, так же прилагаются карточки </a:t>
            </a:r>
          </a:p>
          <a:p>
            <a:r>
              <a:rPr lang="ru-RU" dirty="0"/>
              <a:t>этих эмоций с названиями.</a:t>
            </a:r>
          </a:p>
          <a:p>
            <a:r>
              <a:rPr lang="ru-RU" dirty="0"/>
              <a:t>Цель:	формирование у детей умения различать свои эмоции и эмоции окружающих,</a:t>
            </a:r>
          </a:p>
          <a:p>
            <a:r>
              <a:rPr lang="ru-RU" dirty="0"/>
              <a:t>идентифицировать эмоции с поступками, им предшествующими.</a:t>
            </a:r>
          </a:p>
          <a:p>
            <a:r>
              <a:rPr lang="ru-RU" dirty="0"/>
              <a:t>Категория и возраст: дидактическая игра рассчитана на детей младшего школьного возраста </a:t>
            </a:r>
          </a:p>
          <a:p>
            <a:r>
              <a:rPr lang="ru-RU" dirty="0"/>
              <a:t>с легкой степенью умственной отсталости.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00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984" y="285135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tx1"/>
                </a:solidFill>
              </a:rPr>
              <a:t>Ецкало</a:t>
            </a:r>
            <a:r>
              <a:rPr lang="ru-RU" sz="2000" dirty="0">
                <a:solidFill>
                  <a:schemeClr val="tx1"/>
                </a:solidFill>
              </a:rPr>
              <a:t> Валентина Сергеевна, учитель-дефектолог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СОШ № 21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Пособия «Овощи. Фрукты», «Сутки. Части суток», «Дни недели»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1" b="23125"/>
          <a:stretch/>
        </p:blipFill>
        <p:spPr>
          <a:xfrm>
            <a:off x="8302403" y="285135"/>
            <a:ext cx="3407613" cy="399823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8912CC-2779-4FC6-8869-363345643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4" y="1327355"/>
            <a:ext cx="1294171" cy="17255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7DF828-A3F7-4C7E-8A9F-93CAFE110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65" y="1327355"/>
            <a:ext cx="1294171" cy="17255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3F83A1-4B89-47A3-9968-A14C485AF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6" y="3172646"/>
            <a:ext cx="2925300" cy="14185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7748AF-36F9-4A3E-8E53-A5E744CE9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6" y="4861431"/>
            <a:ext cx="2236194" cy="17114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491E0F-3420-4500-AFEA-22B4C1DE46CF}"/>
              </a:ext>
            </a:extLst>
          </p:cNvPr>
          <p:cNvSpPr txBox="1"/>
          <p:nvPr/>
        </p:nvSpPr>
        <p:spPr>
          <a:xfrm>
            <a:off x="3230880" y="1327355"/>
            <a:ext cx="17183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«Развитие речи и окружающий природный </a:t>
            </a:r>
          </a:p>
          <a:p>
            <a:r>
              <a:rPr lang="ru-RU" dirty="0"/>
              <a:t>мир», «Математические представления», </a:t>
            </a:r>
          </a:p>
          <a:p>
            <a:r>
              <a:rPr lang="ru-RU" dirty="0"/>
              <a:t>«Предметные действия», «Общение», </a:t>
            </a:r>
          </a:p>
          <a:p>
            <a:r>
              <a:rPr lang="ru-RU" dirty="0"/>
              <a:t>«Альтернативная коммуникация». Дети с</a:t>
            </a:r>
          </a:p>
          <a:p>
            <a:r>
              <a:rPr lang="ru-RU" dirty="0"/>
              <a:t>ДЦП тяжёлой степени и ТМНР, занятия на </a:t>
            </a:r>
          </a:p>
          <a:p>
            <a:r>
              <a:rPr lang="ru-RU" dirty="0"/>
              <a:t>дому по индивидуальному учебному плану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D10EAF-177E-4D22-A8F7-18B5AA5826DE}"/>
              </a:ext>
            </a:extLst>
          </p:cNvPr>
          <p:cNvSpPr txBox="1"/>
          <p:nvPr/>
        </p:nvSpPr>
        <p:spPr>
          <a:xfrm>
            <a:off x="2575560" y="4956256"/>
            <a:ext cx="37221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игре 12 картинок. Четыре из них подписаны «Утро», «День», «Вечер», «Ночь». </a:t>
            </a:r>
          </a:p>
          <a:p>
            <a:r>
              <a:rPr lang="ru-RU" dirty="0"/>
              <a:t>На остальных картинках нарисовано, что мы делаем в различное время суток: игры, </a:t>
            </a:r>
          </a:p>
          <a:p>
            <a:r>
              <a:rPr lang="ru-RU" dirty="0"/>
              <a:t>зарядка, прогулка, учёба в школе и т.д. Нужно определить,  что мы делаем в разное </a:t>
            </a:r>
          </a:p>
          <a:p>
            <a:r>
              <a:rPr lang="ru-RU" dirty="0"/>
              <a:t>время суток и положить картинки под той картинкой, где написано данное время суток.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60D4A8-5084-4B63-BB94-75FD47EED46A}"/>
              </a:ext>
            </a:extLst>
          </p:cNvPr>
          <p:cNvSpPr txBox="1"/>
          <p:nvPr/>
        </p:nvSpPr>
        <p:spPr>
          <a:xfrm>
            <a:off x="3091836" y="3353423"/>
            <a:ext cx="2097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 детали паровозика вырезаны из </a:t>
            </a:r>
          </a:p>
          <a:p>
            <a:r>
              <a:rPr lang="ru-RU" dirty="0"/>
              <a:t>цветного картона. Каждый вагон другого цвета.</a:t>
            </a:r>
          </a:p>
          <a:p>
            <a:r>
              <a:rPr lang="ru-RU" dirty="0"/>
              <a:t> На вагончиках написан день недели. Нужно </a:t>
            </a:r>
          </a:p>
          <a:p>
            <a:r>
              <a:rPr lang="ru-RU" dirty="0"/>
              <a:t>составить паровозик так, чтобы дни недели были по порядку.</a:t>
            </a:r>
          </a:p>
        </p:txBody>
      </p:sp>
    </p:spTree>
    <p:extLst>
      <p:ext uri="{BB962C8B-B14F-4D97-AF65-F5344CB8AC3E}">
        <p14:creationId xmlns:p14="http://schemas.microsoft.com/office/powerpoint/2010/main" val="3427964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291" y="0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Калинина Елена Анатольевна, педагог-психолог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«СОШ № 21»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«Учимся играючи»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96" b="20635"/>
          <a:stretch/>
        </p:blipFill>
        <p:spPr>
          <a:xfrm>
            <a:off x="7770026" y="156856"/>
            <a:ext cx="3881853" cy="4960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853D1-5699-4704-A373-2DF4FC92AA12}"/>
              </a:ext>
            </a:extLst>
          </p:cNvPr>
          <p:cNvSpPr txBox="1"/>
          <p:nvPr/>
        </p:nvSpPr>
        <p:spPr>
          <a:xfrm>
            <a:off x="205565" y="963321"/>
            <a:ext cx="1202925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Обучающая продукция-тренажёр используется для работы с детьми </a:t>
            </a:r>
          </a:p>
          <a:p>
            <a:r>
              <a:rPr lang="ru-RU" dirty="0"/>
              <a:t>от 4 до 10 лет.  Представляет собой напечатанный баннер из </a:t>
            </a:r>
          </a:p>
          <a:p>
            <a:r>
              <a:rPr lang="ru-RU" dirty="0"/>
              <a:t>плотной ткани, размером 160 см на 70 см. Тренажёр можно </a:t>
            </a:r>
          </a:p>
          <a:p>
            <a:r>
              <a:rPr lang="ru-RU" dirty="0"/>
              <a:t>использовать для демонстрации на магнитной доске и размещать </a:t>
            </a:r>
          </a:p>
          <a:p>
            <a:r>
              <a:rPr lang="ru-RU" dirty="0"/>
              <a:t>на пол в классной комнате.</a:t>
            </a:r>
          </a:p>
          <a:p>
            <a:r>
              <a:rPr lang="ru-RU" dirty="0"/>
              <a:t>- изучение цифр от 1 до 10 и повторение счёта от 1 до 10 и обратно;</a:t>
            </a:r>
          </a:p>
          <a:p>
            <a:pPr marL="285750" indent="-285750">
              <a:buFontTx/>
              <a:buChar char="-"/>
            </a:pPr>
            <a:r>
              <a:rPr lang="ru-RU" dirty="0"/>
              <a:t>изучение геометрических фигур: квадрат, круг, прямоугольник, </a:t>
            </a:r>
          </a:p>
          <a:p>
            <a:r>
              <a:rPr lang="ru-RU" dirty="0"/>
              <a:t>треугольник, овал, пятиугольник и т. д.</a:t>
            </a:r>
          </a:p>
          <a:p>
            <a:pPr marL="285750" indent="-285750">
              <a:buFontTx/>
              <a:buChar char="-"/>
            </a:pPr>
            <a:r>
              <a:rPr lang="ru-RU" dirty="0"/>
              <a:t>изучение и повторение цветов: красный, серый, зелёный, синий, </a:t>
            </a:r>
          </a:p>
          <a:p>
            <a:r>
              <a:rPr lang="ru-RU" dirty="0"/>
              <a:t>жёлтый и т. д.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творческие задания: что в классе формой квадрата; каких вещей </a:t>
            </a:r>
          </a:p>
          <a:p>
            <a:r>
              <a:rPr lang="ru-RU" dirty="0"/>
              <a:t>в классе 5 штук; назовите, что есть в комнате красного цвета; </a:t>
            </a:r>
          </a:p>
          <a:p>
            <a:r>
              <a:rPr lang="ru-RU" dirty="0"/>
              <a:t>где в помещении есть много зелёного цвета и т. д.</a:t>
            </a:r>
          </a:p>
          <a:p>
            <a:r>
              <a:rPr lang="ru-RU" b="1" dirty="0"/>
              <a:t>Задачи, решаемые при использовании тренажёра:</a:t>
            </a:r>
          </a:p>
          <a:p>
            <a:pPr marL="285750" indent="-285750">
              <a:buFontTx/>
              <a:buChar char="-"/>
            </a:pPr>
            <a:r>
              <a:rPr lang="ru-RU" dirty="0"/>
              <a:t>формировать у обучающихся потребность в саморазвитии;</a:t>
            </a:r>
          </a:p>
          <a:p>
            <a:pPr marL="285750" indent="-285750">
              <a:buFontTx/>
              <a:buChar char="-"/>
            </a:pPr>
            <a:r>
              <a:rPr lang="ru-RU" dirty="0"/>
              <a:t>учить обучающихся самостоятельно мыслить, решать проблемы, привлекая знания из разных областей;</a:t>
            </a:r>
          </a:p>
          <a:p>
            <a:r>
              <a:rPr lang="ru-RU" dirty="0"/>
              <a:t>- стимулировать развитие познавательной активности и интеллектуального уровня;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повышения представлений о собственной значимости, ценности, укрепление у него чувства собственного </a:t>
            </a:r>
          </a:p>
          <a:p>
            <a:r>
              <a:rPr lang="ru-RU" dirty="0"/>
              <a:t>достоинства; 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развитие навыков и умений, необходимых для уверенного поведения, для преодоления затруднений в </a:t>
            </a:r>
          </a:p>
          <a:p>
            <a:pPr marL="285750" indent="-285750">
              <a:buFontTx/>
              <a:buChar char="-"/>
            </a:pPr>
            <a:r>
              <a:rPr lang="ru-RU" dirty="0"/>
              <a:t>учебе, в общении.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120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144" y="365125"/>
            <a:ext cx="1159764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Безбородова Елена Владимировна, учитель-дефектолог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err="1">
                <a:solidFill>
                  <a:schemeClr val="tx1"/>
                </a:solidFill>
              </a:rPr>
              <a:t>Чибрикова</a:t>
            </a:r>
            <a:r>
              <a:rPr lang="ru-RU" sz="2000" dirty="0">
                <a:solidFill>
                  <a:schemeClr val="tx1"/>
                </a:solidFill>
              </a:rPr>
              <a:t> Галия </a:t>
            </a:r>
            <a:r>
              <a:rPr lang="ru-RU" sz="2000" dirty="0" err="1">
                <a:solidFill>
                  <a:schemeClr val="tx1"/>
                </a:solidFill>
              </a:rPr>
              <a:t>Хамзяновна</a:t>
            </a:r>
            <a:r>
              <a:rPr lang="ru-RU" sz="2000" dirty="0">
                <a:solidFill>
                  <a:schemeClr val="tx1"/>
                </a:solidFill>
              </a:rPr>
              <a:t>, воспитатель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70»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err="1">
                <a:solidFill>
                  <a:schemeClr val="tx1"/>
                </a:solidFill>
              </a:rPr>
              <a:t>Игрокуб</a:t>
            </a:r>
            <a:r>
              <a:rPr lang="ru-RU" sz="2000" dirty="0">
                <a:solidFill>
                  <a:schemeClr val="tx1"/>
                </a:solidFill>
              </a:rPr>
              <a:t> «</a:t>
            </a:r>
            <a:r>
              <a:rPr lang="ru-RU" sz="2000" dirty="0" err="1">
                <a:solidFill>
                  <a:schemeClr val="tx1"/>
                </a:solidFill>
              </a:rPr>
              <a:t>Кубарик</a:t>
            </a:r>
            <a:r>
              <a:rPr lang="ru-RU" sz="2000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684" y="148395"/>
            <a:ext cx="2233284" cy="2978661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33B56C-FBFA-40E0-B726-A591208F4F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216" y="1690688"/>
            <a:ext cx="1718310" cy="197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861524-F997-4307-AB77-E982847B76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584" y="1736654"/>
            <a:ext cx="149733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0B20E-EC53-4AAA-A0D6-E244C210336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3552" y="1736654"/>
            <a:ext cx="1428750" cy="193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7F9F80-ADD9-4A91-8B69-E31FCCFD4C0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4216" y="4012882"/>
            <a:ext cx="1228725" cy="2308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089150-F6B1-4EC9-AEEE-11C546F4D90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43456" y="4066222"/>
            <a:ext cx="1228725" cy="22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4FB53-8F2B-4431-8D57-0A82A761C865}"/>
              </a:ext>
            </a:extLst>
          </p:cNvPr>
          <p:cNvSpPr txBox="1"/>
          <p:nvPr/>
        </p:nvSpPr>
        <p:spPr>
          <a:xfrm>
            <a:off x="3156155" y="4066222"/>
            <a:ext cx="3940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«Составь цифровую дорожку»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3ED1C-C6FF-447F-BE69-828430F2C8A0}"/>
              </a:ext>
            </a:extLst>
          </p:cNvPr>
          <p:cNvSpPr txBox="1"/>
          <p:nvPr/>
        </p:nvSpPr>
        <p:spPr>
          <a:xfrm>
            <a:off x="3182112" y="4463134"/>
            <a:ext cx="8965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Чтобы дойти до цели (сказочного замка, героя из мультфильма, до клада и т.д.) </a:t>
            </a:r>
          </a:p>
          <a:p>
            <a:r>
              <a:rPr lang="ru-RU" dirty="0"/>
              <a:t>дети должны собрать цифровую дорожку по порядку, пройти по ней и назад, </a:t>
            </a:r>
          </a:p>
          <a:p>
            <a:r>
              <a:rPr lang="ru-RU" dirty="0"/>
              <a:t>выполняя обратный счёт.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31DC5-0895-4AA7-88DD-22AB755A6392}"/>
              </a:ext>
            </a:extLst>
          </p:cNvPr>
          <p:cNvSpPr txBox="1"/>
          <p:nvPr/>
        </p:nvSpPr>
        <p:spPr>
          <a:xfrm>
            <a:off x="5402945" y="1471536"/>
            <a:ext cx="44999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Цель: заключается в игровой </a:t>
            </a:r>
          </a:p>
          <a:p>
            <a:r>
              <a:rPr lang="ru-RU" dirty="0"/>
              <a:t>форме развивать математические </a:t>
            </a:r>
          </a:p>
          <a:p>
            <a:r>
              <a:rPr lang="ru-RU" dirty="0"/>
              <a:t>представления о сенсорных </a:t>
            </a:r>
          </a:p>
          <a:p>
            <a:r>
              <a:rPr lang="ru-RU" dirty="0"/>
              <a:t>эталонах цвета, формы, величины, </a:t>
            </a:r>
          </a:p>
          <a:p>
            <a:r>
              <a:rPr lang="ru-RU" dirty="0"/>
              <a:t>счета, развития любознательности </a:t>
            </a:r>
          </a:p>
          <a:p>
            <a:r>
              <a:rPr lang="ru-RU" dirty="0"/>
              <a:t>у детей дошкольного возраста с ЗПР, </a:t>
            </a:r>
          </a:p>
          <a:p>
            <a:r>
              <a:rPr lang="ru-RU" dirty="0"/>
              <a:t>как основы познавательной активности.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938593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1BE4DF-6640-4AC8-9A4B-6933E02656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300" y="127696"/>
            <a:ext cx="1273810" cy="1912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9C0870-CF93-42BB-9F07-DDD74565B1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0400" y="66921"/>
            <a:ext cx="1273810" cy="1973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C33591-1587-422D-AF1D-CC7F328C0486}"/>
              </a:ext>
            </a:extLst>
          </p:cNvPr>
          <p:cNvSpPr txBox="1"/>
          <p:nvPr/>
        </p:nvSpPr>
        <p:spPr>
          <a:xfrm>
            <a:off x="3056460" y="453453"/>
            <a:ext cx="4517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Детям раздаются карточки для игры, </a:t>
            </a:r>
          </a:p>
          <a:p>
            <a:r>
              <a:rPr lang="ru-RU" dirty="0"/>
              <a:t>по команде дети должны найти пару на </a:t>
            </a:r>
          </a:p>
          <a:p>
            <a:r>
              <a:rPr lang="ru-RU" dirty="0"/>
              <a:t>состав числа 10 и громко крикнуть </a:t>
            </a:r>
          </a:p>
          <a:p>
            <a:r>
              <a:rPr lang="ru-RU" dirty="0"/>
              <a:t>«Десяточка!»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89FC81-4257-48B2-92FD-0B678DDF9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" b="8707"/>
          <a:stretch>
            <a:fillRect/>
          </a:stretch>
        </p:blipFill>
        <p:spPr>
          <a:xfrm>
            <a:off x="125300" y="2160270"/>
            <a:ext cx="1350010" cy="21107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DC7293-8324-4227-A51D-6F411DA32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00" y="2160270"/>
            <a:ext cx="1156970" cy="2065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96F7A-4808-4C6D-B22C-4E3FBD195374}"/>
              </a:ext>
            </a:extLst>
          </p:cNvPr>
          <p:cNvSpPr txBox="1"/>
          <p:nvPr/>
        </p:nvSpPr>
        <p:spPr>
          <a:xfrm>
            <a:off x="3056460" y="2160270"/>
            <a:ext cx="2994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«Птички на веточке»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A7A05-54D5-4D88-A2BB-39E53E736BCF}"/>
              </a:ext>
            </a:extLst>
          </p:cNvPr>
          <p:cNvSpPr txBox="1"/>
          <p:nvPr/>
        </p:nvSpPr>
        <p:spPr>
          <a:xfrm>
            <a:off x="3056460" y="139374"/>
            <a:ext cx="2090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«Десяточка»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A09E08-C168-4467-B025-3C433FC9BCB0}"/>
              </a:ext>
            </a:extLst>
          </p:cNvPr>
          <p:cNvSpPr txBox="1"/>
          <p:nvPr/>
        </p:nvSpPr>
        <p:spPr>
          <a:xfrm>
            <a:off x="3056460" y="2505670"/>
            <a:ext cx="45528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Пока звучит музыка, дети героями из </a:t>
            </a:r>
          </a:p>
          <a:p>
            <a:r>
              <a:rPr lang="ru-RU" dirty="0"/>
              <a:t>мультфильма двигаются на плоскости, </a:t>
            </a:r>
          </a:p>
          <a:p>
            <a:r>
              <a:rPr lang="ru-RU" dirty="0"/>
              <a:t>перепрыгивая через палочки, имитируя </a:t>
            </a:r>
          </a:p>
          <a:p>
            <a:r>
              <a:rPr lang="ru-RU" dirty="0"/>
              <a:t>полет птиц. Музыка останавливается, </a:t>
            </a:r>
          </a:p>
          <a:p>
            <a:r>
              <a:rPr lang="ru-RU" dirty="0"/>
              <a:t>дети выкладывают цифру на палочку, </a:t>
            </a:r>
          </a:p>
          <a:p>
            <a:r>
              <a:rPr lang="ru-RU" dirty="0"/>
              <a:t>какую озвучит педагог.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518551-8507-445A-89CD-DA133EA88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" y="4699451"/>
            <a:ext cx="180022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389619-90FD-4ED8-AB69-7A03B86F8F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75" y="4898523"/>
            <a:ext cx="1550670" cy="12496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75A264-2751-48BE-B988-55252099898A}"/>
              </a:ext>
            </a:extLst>
          </p:cNvPr>
          <p:cNvSpPr txBox="1"/>
          <p:nvPr/>
        </p:nvSpPr>
        <p:spPr>
          <a:xfrm>
            <a:off x="3151453" y="4394594"/>
            <a:ext cx="2804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«Веселые семейки»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0C0E0-DB7A-4EF8-A885-DABF65618A7E}"/>
              </a:ext>
            </a:extLst>
          </p:cNvPr>
          <p:cNvSpPr txBox="1"/>
          <p:nvPr/>
        </p:nvSpPr>
        <p:spPr>
          <a:xfrm>
            <a:off x="3803856" y="4898523"/>
            <a:ext cx="50914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плоскости расположены карточки </a:t>
            </a:r>
          </a:p>
          <a:p>
            <a:r>
              <a:rPr lang="ru-RU" dirty="0"/>
              <a:t>с цифрами. Пока звучит музыка, дети </a:t>
            </a:r>
          </a:p>
          <a:p>
            <a:r>
              <a:rPr lang="ru-RU" dirty="0"/>
              <a:t>двигаются игрушками. Музыка </a:t>
            </a:r>
          </a:p>
          <a:p>
            <a:r>
              <a:rPr lang="ru-RU" dirty="0"/>
              <a:t>останавливается - игрушки бегут к домикам, </a:t>
            </a:r>
          </a:p>
          <a:p>
            <a:r>
              <a:rPr lang="ru-RU" dirty="0"/>
              <a:t>к карточкам с изображением цифры.</a:t>
            </a:r>
          </a:p>
          <a:p>
            <a:r>
              <a:rPr lang="ru-RU" dirty="0"/>
              <a:t>Правило: Дети должны собраться в семейки </a:t>
            </a:r>
          </a:p>
          <a:p>
            <a:r>
              <a:rPr lang="ru-RU" dirty="0"/>
              <a:t>по количеству указанному на карточке.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485B82-4924-4EEA-A4EB-4BBADB72A4F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6969" b="16694"/>
          <a:stretch>
            <a:fillRect/>
          </a:stretch>
        </p:blipFill>
        <p:spPr bwMode="auto">
          <a:xfrm>
            <a:off x="7496753" y="240532"/>
            <a:ext cx="129095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38AC81-41ED-4B33-8051-8ACD16D97BDC}"/>
              </a:ext>
            </a:extLst>
          </p:cNvPr>
          <p:cNvSpPr txBox="1"/>
          <p:nvPr/>
        </p:nvSpPr>
        <p:spPr>
          <a:xfrm>
            <a:off x="8897756" y="166107"/>
            <a:ext cx="3168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«Волшебные палочки»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63F668-C132-4017-8E96-A5766E32BC6F}"/>
              </a:ext>
            </a:extLst>
          </p:cNvPr>
          <p:cNvSpPr txBox="1"/>
          <p:nvPr/>
        </p:nvSpPr>
        <p:spPr>
          <a:xfrm>
            <a:off x="8895314" y="489272"/>
            <a:ext cx="16754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должны с помощью </a:t>
            </a:r>
          </a:p>
          <a:p>
            <a:r>
              <a:rPr lang="ru-RU" dirty="0"/>
              <a:t>счетных палочек образовать </a:t>
            </a:r>
          </a:p>
          <a:p>
            <a:r>
              <a:rPr lang="ru-RU" dirty="0"/>
              <a:t>фигуру согласно карточке –</a:t>
            </a:r>
          </a:p>
          <a:p>
            <a:r>
              <a:rPr lang="ru-RU" dirty="0"/>
              <a:t>из двух треугольников в </a:t>
            </a:r>
          </a:p>
          <a:p>
            <a:r>
              <a:rPr lang="ru-RU" dirty="0"/>
              <a:t>виде ромба, соединяя </a:t>
            </a:r>
          </a:p>
          <a:p>
            <a:r>
              <a:rPr lang="ru-RU" dirty="0"/>
              <a:t>концы палок и другие.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194052-0CC3-4E8E-88C0-9E3F5213043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b="18946"/>
          <a:stretch>
            <a:fillRect/>
          </a:stretch>
        </p:blipFill>
        <p:spPr bwMode="auto">
          <a:xfrm>
            <a:off x="7489237" y="2272286"/>
            <a:ext cx="1653661" cy="23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28D906-F1D8-44E6-B47C-511F22FEA704}"/>
              </a:ext>
            </a:extLst>
          </p:cNvPr>
          <p:cNvSpPr txBox="1"/>
          <p:nvPr/>
        </p:nvSpPr>
        <p:spPr>
          <a:xfrm>
            <a:off x="9357360" y="2272286"/>
            <a:ext cx="1902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Танграм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B68B02-309E-49F9-BA7D-2AC3FA2F72EA}"/>
              </a:ext>
            </a:extLst>
          </p:cNvPr>
          <p:cNvSpPr txBox="1"/>
          <p:nvPr/>
        </p:nvSpPr>
        <p:spPr>
          <a:xfrm>
            <a:off x="9312379" y="2733951"/>
            <a:ext cx="29482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Нужно сложить </a:t>
            </a:r>
          </a:p>
          <a:p>
            <a:r>
              <a:rPr lang="ru-RU" dirty="0"/>
              <a:t>изображение животного, </a:t>
            </a:r>
          </a:p>
          <a:p>
            <a:r>
              <a:rPr lang="ru-RU" dirty="0"/>
              <a:t>человека, предмета, </a:t>
            </a:r>
          </a:p>
          <a:p>
            <a:r>
              <a:rPr lang="ru-RU" dirty="0"/>
              <a:t>буквы, цифры, </a:t>
            </a:r>
          </a:p>
          <a:p>
            <a:r>
              <a:rPr lang="ru-RU" dirty="0"/>
              <a:t>геометрической фигуры.</a:t>
            </a:r>
          </a:p>
        </p:txBody>
      </p:sp>
    </p:spTree>
    <p:extLst>
      <p:ext uri="{BB962C8B-B14F-4D97-AF65-F5344CB8AC3E}">
        <p14:creationId xmlns:p14="http://schemas.microsoft.com/office/powerpoint/2010/main" val="3707003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A3866E-1C7E-47D6-930D-4DF3DB120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9" y="188570"/>
            <a:ext cx="127381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FF3330-F499-43C8-9792-8DB74D40DB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6889" y="1225525"/>
            <a:ext cx="1261110" cy="2056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1879E5-8114-4299-9070-D5DC0A1B1A2B}"/>
              </a:ext>
            </a:extLst>
          </p:cNvPr>
          <p:cNvSpPr txBox="1"/>
          <p:nvPr/>
        </p:nvSpPr>
        <p:spPr>
          <a:xfrm>
            <a:off x="1544860" y="188570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«Живой знак»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725E8-C289-44E2-8A10-7B1558908C46}"/>
              </a:ext>
            </a:extLst>
          </p:cNvPr>
          <p:cNvSpPr txBox="1"/>
          <p:nvPr/>
        </p:nvSpPr>
        <p:spPr>
          <a:xfrm>
            <a:off x="1514880" y="511735"/>
            <a:ext cx="12611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помощью кубика выбирается </a:t>
            </a:r>
          </a:p>
          <a:p>
            <a:r>
              <a:rPr lang="ru-RU" dirty="0"/>
              <a:t>математический   знак «больше» или меньше, </a:t>
            </a:r>
          </a:p>
          <a:p>
            <a:r>
              <a:rPr lang="ru-RU" dirty="0"/>
              <a:t>                    дети находят подходящие цифры.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87A0C3-650A-4AEA-8A2F-DAC824EB99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4479" b="21277"/>
          <a:stretch>
            <a:fillRect/>
          </a:stretch>
        </p:blipFill>
        <p:spPr bwMode="auto">
          <a:xfrm>
            <a:off x="130039" y="3337868"/>
            <a:ext cx="1588770" cy="209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95D178-9D79-4EC8-B782-8F5D367A9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5" y="5515685"/>
            <a:ext cx="1105535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AE66A-F20B-4356-B705-FD5CAC2957E2}"/>
              </a:ext>
            </a:extLst>
          </p:cNvPr>
          <p:cNvSpPr txBox="1"/>
          <p:nvPr/>
        </p:nvSpPr>
        <p:spPr>
          <a:xfrm>
            <a:off x="1903751" y="3552669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 «3D мышление»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146B5-20CF-4639-8C2D-5B3057258104}"/>
              </a:ext>
            </a:extLst>
          </p:cNvPr>
          <p:cNvSpPr txBox="1"/>
          <p:nvPr/>
        </p:nvSpPr>
        <p:spPr>
          <a:xfrm>
            <a:off x="1836812" y="3922001"/>
            <a:ext cx="53479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Даны три проекции, постройте по ним </a:t>
            </a:r>
          </a:p>
          <a:p>
            <a:r>
              <a:rPr lang="ru-RU" dirty="0"/>
              <a:t>конструкции и посмотрите, что получилось. </a:t>
            </a:r>
          </a:p>
          <a:p>
            <a:r>
              <a:rPr lang="ru-RU" dirty="0"/>
              <a:t>Необходимо построить конструкции из кубиков </a:t>
            </a:r>
          </a:p>
          <a:p>
            <a:r>
              <a:rPr lang="ru-RU" dirty="0"/>
              <a:t>и зарисовать их проекции: вид спереди, вид </a:t>
            </a:r>
          </a:p>
          <a:p>
            <a:r>
              <a:rPr lang="ru-RU" dirty="0"/>
              <a:t>сбоку и вид сверху.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608FF3-E206-4160-A6FB-CD099DBD651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2227" b="13392"/>
          <a:stretch>
            <a:fillRect/>
          </a:stretch>
        </p:blipFill>
        <p:spPr bwMode="auto">
          <a:xfrm>
            <a:off x="6815053" y="188570"/>
            <a:ext cx="17621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209EF4-4D4F-492E-9C8F-F4718DFD7D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748" y="1348715"/>
            <a:ext cx="1428750" cy="1074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37C533-2E63-4529-A1BC-29F19CDB7A37}"/>
              </a:ext>
            </a:extLst>
          </p:cNvPr>
          <p:cNvSpPr txBox="1"/>
          <p:nvPr/>
        </p:nvSpPr>
        <p:spPr>
          <a:xfrm>
            <a:off x="8688209" y="250600"/>
            <a:ext cx="2706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«Математическая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гусеница»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A41F45-F52E-434C-AC11-BFA799E509D7}"/>
              </a:ext>
            </a:extLst>
          </p:cNvPr>
          <p:cNvSpPr txBox="1"/>
          <p:nvPr/>
        </p:nvSpPr>
        <p:spPr>
          <a:xfrm>
            <a:off x="4901783" y="2637373"/>
            <a:ext cx="6664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 голове гусеницы выложить количество ножек, указанных </a:t>
            </a:r>
          </a:p>
          <a:p>
            <a:r>
              <a:rPr lang="ru-RU" dirty="0"/>
              <a:t>перед ней, используя разные цвета.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4D63BF-DE39-43D3-99E4-647C117CA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760" y="3552669"/>
            <a:ext cx="1876425" cy="132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34B453-4576-4A2C-A31B-34394A9E66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180" y="5009994"/>
            <a:ext cx="15621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788A00-00AB-4C55-9809-9E4F71446F10}"/>
              </a:ext>
            </a:extLst>
          </p:cNvPr>
          <p:cNvSpPr txBox="1"/>
          <p:nvPr/>
        </p:nvSpPr>
        <p:spPr>
          <a:xfrm>
            <a:off x="9173980" y="3552669"/>
            <a:ext cx="320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«Цветные пуговицы»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85080-F8D9-47EA-9337-4462951F1608}"/>
              </a:ext>
            </a:extLst>
          </p:cNvPr>
          <p:cNvSpPr txBox="1"/>
          <p:nvPr/>
        </p:nvSpPr>
        <p:spPr>
          <a:xfrm>
            <a:off x="5921115" y="6114894"/>
            <a:ext cx="9451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пересечении цифры и цвета, расположить </a:t>
            </a:r>
          </a:p>
          <a:p>
            <a:r>
              <a:rPr lang="ru-RU" dirty="0"/>
              <a:t>соответствующую карточку.</a:t>
            </a:r>
          </a:p>
        </p:txBody>
      </p:sp>
    </p:spTree>
    <p:extLst>
      <p:ext uri="{BB962C8B-B14F-4D97-AF65-F5344CB8AC3E}">
        <p14:creationId xmlns:p14="http://schemas.microsoft.com/office/powerpoint/2010/main" val="2449110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110E94-F892-452E-AC25-0A30678560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10644"/>
          <a:stretch>
            <a:fillRect/>
          </a:stretch>
        </p:blipFill>
        <p:spPr bwMode="auto">
          <a:xfrm>
            <a:off x="328691" y="229037"/>
            <a:ext cx="1581150" cy="22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EB8CFE-DB66-42D0-B780-0B9D1D963D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8060" b="30448"/>
          <a:stretch>
            <a:fillRect/>
          </a:stretch>
        </p:blipFill>
        <p:spPr bwMode="auto">
          <a:xfrm>
            <a:off x="145811" y="2579026"/>
            <a:ext cx="1794510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67C67D-DB69-46C4-98D9-70BBEA3E46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2077" b="16789"/>
          <a:stretch>
            <a:fillRect/>
          </a:stretch>
        </p:blipFill>
        <p:spPr bwMode="auto">
          <a:xfrm>
            <a:off x="328691" y="4759752"/>
            <a:ext cx="1611630" cy="203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Дидактическая игра Кто чем питается">
            <a:extLst>
              <a:ext uri="{FF2B5EF4-FFF2-40B4-BE49-F238E27FC236}">
                <a16:creationId xmlns:a16="http://schemas.microsoft.com/office/drawing/2014/main" id="{0F8AE0D3-71F8-44C5-96E6-BE492E561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04" y="1188522"/>
            <a:ext cx="1337310" cy="93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AE67DC-0BAC-4045-9490-1D3364D50F9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2054" b="8489"/>
          <a:stretch>
            <a:fillRect/>
          </a:stretch>
        </p:blipFill>
        <p:spPr bwMode="auto">
          <a:xfrm>
            <a:off x="5882769" y="229037"/>
            <a:ext cx="1335405" cy="188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Дидактическая игра по ФЭМП для старшей группы «Сложи фигуры». Воспитателям  детских садов, школьным учителям и педагогам - Маам.ру">
            <a:extLst>
              <a:ext uri="{FF2B5EF4-FFF2-40B4-BE49-F238E27FC236}">
                <a16:creationId xmlns:a16="http://schemas.microsoft.com/office/drawing/2014/main" id="{D71B0367-29C9-44A8-937D-1C1B784EF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769" y="2579026"/>
            <a:ext cx="153924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7260C3-9F4E-4B95-81FE-89B110B18C48}"/>
              </a:ext>
            </a:extLst>
          </p:cNvPr>
          <p:cNvSpPr txBox="1"/>
          <p:nvPr/>
        </p:nvSpPr>
        <p:spPr>
          <a:xfrm>
            <a:off x="1940321" y="229037"/>
            <a:ext cx="3689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«Выложи цифру из Лего»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7FEB0-50E0-4816-8314-16A5B56F1BD3}"/>
              </a:ext>
            </a:extLst>
          </p:cNvPr>
          <p:cNvSpPr txBox="1"/>
          <p:nvPr/>
        </p:nvSpPr>
        <p:spPr>
          <a:xfrm>
            <a:off x="2128603" y="875368"/>
            <a:ext cx="6803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Соединить детали Лего в</a:t>
            </a:r>
          </a:p>
          <a:p>
            <a:r>
              <a:rPr lang="ru-RU" dirty="0"/>
              <a:t>цифру изображенную на </a:t>
            </a:r>
          </a:p>
          <a:p>
            <a:r>
              <a:rPr lang="ru-RU" dirty="0"/>
              <a:t>карточке.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438CA-CADB-4D54-A0B4-07D881777F7E}"/>
              </a:ext>
            </a:extLst>
          </p:cNvPr>
          <p:cNvSpPr txBox="1"/>
          <p:nvPr/>
        </p:nvSpPr>
        <p:spPr>
          <a:xfrm>
            <a:off x="2081487" y="2579026"/>
            <a:ext cx="3449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«Разноцветные дорожки»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7162C-F9AC-4AEE-94AF-82FACE47E463}"/>
              </a:ext>
            </a:extLst>
          </p:cNvPr>
          <p:cNvSpPr txBox="1"/>
          <p:nvPr/>
        </p:nvSpPr>
        <p:spPr>
          <a:xfrm>
            <a:off x="1940321" y="2998470"/>
            <a:ext cx="60051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Кирпичики </a:t>
            </a:r>
            <a:r>
              <a:rPr lang="ru-RU" dirty="0" err="1"/>
              <a:t>лего</a:t>
            </a:r>
            <a:r>
              <a:rPr lang="ru-RU" dirty="0"/>
              <a:t> чередуются по </a:t>
            </a:r>
          </a:p>
          <a:p>
            <a:r>
              <a:rPr lang="ru-RU" dirty="0"/>
              <a:t>цвету, форме. Дорожки длинные и </a:t>
            </a:r>
          </a:p>
          <a:p>
            <a:r>
              <a:rPr lang="ru-RU" dirty="0"/>
              <a:t>короткие. </a:t>
            </a:r>
          </a:p>
          <a:p>
            <a:r>
              <a:rPr lang="ru-RU" dirty="0"/>
              <a:t>Обязательно обыгрывание построек </a:t>
            </a:r>
          </a:p>
          <a:p>
            <a:r>
              <a:rPr lang="ru-RU" dirty="0"/>
              <a:t>(проведи кошечку по короткой, а корову по длинной; </a:t>
            </a:r>
          </a:p>
          <a:p>
            <a:r>
              <a:rPr lang="ru-RU" dirty="0"/>
              <a:t>помоги щенку дойти до своего домика и </a:t>
            </a:r>
            <a:r>
              <a:rPr lang="ru-RU" dirty="0" err="1"/>
              <a:t>т.д</a:t>
            </a:r>
            <a:r>
              <a:rPr lang="ru-RU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E7431-A66D-4BA5-B48F-14568B621814}"/>
              </a:ext>
            </a:extLst>
          </p:cNvPr>
          <p:cNvSpPr txBox="1"/>
          <p:nvPr/>
        </p:nvSpPr>
        <p:spPr>
          <a:xfrm>
            <a:off x="2128603" y="4849074"/>
            <a:ext cx="1889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«Разложи»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F163B-B90E-449F-8206-91B3CCE7823D}"/>
              </a:ext>
            </a:extLst>
          </p:cNvPr>
          <p:cNvSpPr txBox="1"/>
          <p:nvPr/>
        </p:nvSpPr>
        <p:spPr>
          <a:xfrm>
            <a:off x="2081487" y="5181896"/>
            <a:ext cx="6527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Навести порядок,  разложить все фигуры. </a:t>
            </a:r>
          </a:p>
          <a:p>
            <a:r>
              <a:rPr lang="ru-RU" dirty="0"/>
              <a:t>Дети вначале рассматривают и определяют, </a:t>
            </a:r>
          </a:p>
          <a:p>
            <a:r>
              <a:rPr lang="ru-RU" dirty="0"/>
              <a:t>Куда и что нужно положить. Затем они раскладывают </a:t>
            </a:r>
          </a:p>
          <a:p>
            <a:r>
              <a:rPr lang="ru-RU" dirty="0"/>
              <a:t>фигуры, соотнося их форму с контурным изображением.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E1E15D-69F6-4A05-B2FA-8E7AC1391FF9}"/>
              </a:ext>
            </a:extLst>
          </p:cNvPr>
          <p:cNvSpPr txBox="1"/>
          <p:nvPr/>
        </p:nvSpPr>
        <p:spPr>
          <a:xfrm>
            <a:off x="7422009" y="222081"/>
            <a:ext cx="2587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" Продолжи ряд"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997A01-07CC-46D9-8361-53FF2C5F7733}"/>
              </a:ext>
            </a:extLst>
          </p:cNvPr>
          <p:cNvSpPr txBox="1"/>
          <p:nvPr/>
        </p:nvSpPr>
        <p:spPr>
          <a:xfrm>
            <a:off x="7422009" y="552202"/>
            <a:ext cx="4312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Уловив закономерность в следовании </a:t>
            </a:r>
          </a:p>
          <a:p>
            <a:r>
              <a:rPr lang="ru-RU" dirty="0"/>
              <a:t>предметов, надо продолжить ряд.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DC33C6-0686-48EE-9A79-B7DD904E575C}"/>
              </a:ext>
            </a:extLst>
          </p:cNvPr>
          <p:cNvSpPr txBox="1"/>
          <p:nvPr/>
        </p:nvSpPr>
        <p:spPr>
          <a:xfrm>
            <a:off x="7586873" y="2508894"/>
            <a:ext cx="2523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«Сложи фигуру»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1F6A0-E3C7-4E04-94F5-DAF13CC3DF09}"/>
              </a:ext>
            </a:extLst>
          </p:cNvPr>
          <p:cNvSpPr txBox="1"/>
          <p:nvPr/>
        </p:nvSpPr>
        <p:spPr>
          <a:xfrm>
            <a:off x="7572977" y="2918031"/>
            <a:ext cx="45833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Воспитатель вызывает ребенка, просит </a:t>
            </a:r>
          </a:p>
          <a:p>
            <a:r>
              <a:rPr lang="ru-RU" dirty="0"/>
              <a:t>его показать и назвать фигуры. </a:t>
            </a:r>
          </a:p>
          <a:p>
            <a:r>
              <a:rPr lang="ru-RU" dirty="0"/>
              <a:t>«У каждого из вас такие же </a:t>
            </a:r>
          </a:p>
          <a:p>
            <a:r>
              <a:rPr lang="ru-RU" dirty="0"/>
              <a:t>геометрические фигуры, но они </a:t>
            </a:r>
          </a:p>
          <a:p>
            <a:r>
              <a:rPr lang="ru-RU" dirty="0"/>
              <a:t>   разрезаны на 2 или 4 равные части; </a:t>
            </a:r>
          </a:p>
          <a:p>
            <a:r>
              <a:rPr lang="ru-RU" dirty="0"/>
              <a:t>   если их правильно приложить друг к </a:t>
            </a:r>
          </a:p>
          <a:p>
            <a:r>
              <a:rPr lang="ru-RU" dirty="0"/>
              <a:t>   другу, то получаются целые фигуры».</a:t>
            </a:r>
          </a:p>
          <a:p>
            <a:r>
              <a:rPr lang="ru-RU" dirty="0"/>
              <a:t> Выполняя задание, дети рассказывают, </a:t>
            </a:r>
          </a:p>
          <a:p>
            <a:r>
              <a:rPr lang="ru-RU" dirty="0"/>
              <a:t>из какого количества они составили </a:t>
            </a:r>
          </a:p>
          <a:p>
            <a:r>
              <a:rPr lang="ru-RU" dirty="0"/>
              <a:t>фигуру.</a:t>
            </a:r>
          </a:p>
        </p:txBody>
      </p:sp>
    </p:spTree>
    <p:extLst>
      <p:ext uri="{BB962C8B-B14F-4D97-AF65-F5344CB8AC3E}">
        <p14:creationId xmlns:p14="http://schemas.microsoft.com/office/powerpoint/2010/main" val="533339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896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Осинцева Мария Александровна, педагог-психолог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Детский сад № 9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r="-1"/>
          <a:stretch/>
        </p:blipFill>
        <p:spPr>
          <a:xfrm>
            <a:off x="1343890" y="1649125"/>
            <a:ext cx="515918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0"/>
          <a:stretch/>
        </p:blipFill>
        <p:spPr>
          <a:xfrm>
            <a:off x="6982691" y="2632364"/>
            <a:ext cx="3685308" cy="42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F1F320-007B-4B11-9F7E-701EE54EF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2" y="544684"/>
            <a:ext cx="2389676" cy="30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B81DD-56E6-4E1E-91FD-E1F26DC47E56}"/>
              </a:ext>
            </a:extLst>
          </p:cNvPr>
          <p:cNvSpPr txBox="1"/>
          <p:nvPr/>
        </p:nvSpPr>
        <p:spPr>
          <a:xfrm>
            <a:off x="1523688" y="105221"/>
            <a:ext cx="4073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Развивающая игра «Лото аналогии»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A9AAE-0827-4F0D-BC1B-DC19626A357F}"/>
              </a:ext>
            </a:extLst>
          </p:cNvPr>
          <p:cNvSpPr txBox="1"/>
          <p:nvPr/>
        </p:nvSpPr>
        <p:spPr>
          <a:xfrm>
            <a:off x="3207435" y="544684"/>
            <a:ext cx="23896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Состоит из  набора одинаковых картинок (классификация – овощи, фрукты,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насекомые, домашние и дикие животные, мебель, транспорт, посуда, ягоды).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B6BBD0-98DC-4806-B5C3-CA610EC3A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2" y="3615624"/>
            <a:ext cx="2389676" cy="32423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A99FB-9A6A-4B1A-817D-8875A2250F52}"/>
              </a:ext>
            </a:extLst>
          </p:cNvPr>
          <p:cNvSpPr txBox="1"/>
          <p:nvPr/>
        </p:nvSpPr>
        <p:spPr>
          <a:xfrm>
            <a:off x="3007911" y="3429000"/>
            <a:ext cx="3088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Развивающая игра </a:t>
            </a:r>
          </a:p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«Что сначала, а что потом»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82A64-1733-4D48-B2AF-8A477042ABDA}"/>
              </a:ext>
            </a:extLst>
          </p:cNvPr>
          <p:cNvSpPr txBox="1"/>
          <p:nvPr/>
        </p:nvSpPr>
        <p:spPr>
          <a:xfrm>
            <a:off x="3319976" y="4374270"/>
            <a:ext cx="2277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бучение связному выражению мыслей вслух, выявление причинно-следственной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связи в заданной ситуации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8FCE46-6B21-4555-8D82-44146C570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11" y="544684"/>
            <a:ext cx="3485515" cy="26136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99CBF8-E57D-4440-8D15-5649A2134A81}"/>
              </a:ext>
            </a:extLst>
          </p:cNvPr>
          <p:cNvSpPr txBox="1"/>
          <p:nvPr/>
        </p:nvSpPr>
        <p:spPr>
          <a:xfrm>
            <a:off x="5939426" y="92546"/>
            <a:ext cx="2788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«В мире эмоций»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69DEF5-956E-44CF-A501-E764E48E8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319974"/>
            <a:ext cx="2803556" cy="353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35C62C-881E-40F9-BBFE-951C42FD4CAA}"/>
              </a:ext>
            </a:extLst>
          </p:cNvPr>
          <p:cNvSpPr txBox="1"/>
          <p:nvPr/>
        </p:nvSpPr>
        <p:spPr>
          <a:xfrm>
            <a:off x="9082626" y="648600"/>
            <a:ext cx="8019633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Состоит из картонной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папки, на которой приклеены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кармашки с заданиями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представлений о 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человеческих чувствах, 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эмоциях.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-развитие внимания, 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восприятия, мышления.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-развивать способность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выражать различные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эмоции на бумаге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88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Шумилова Елена Алексеевна, учитель-дефектолог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9»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Мягкая развивающая книжка "Умная книга"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r="27879"/>
          <a:stretch/>
        </p:blipFill>
        <p:spPr>
          <a:xfrm>
            <a:off x="8648505" y="0"/>
            <a:ext cx="3163009" cy="4373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E31264-CFAC-49C9-B72C-5195F28DEA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6639" y="2060406"/>
            <a:ext cx="2472690" cy="18649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9438A8-CC9A-4439-93AE-E28E8651EBE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142293" y="2079138"/>
            <a:ext cx="2459355" cy="18275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FF325F-E992-48AD-A574-D7D6DA61AA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145886" y="2066394"/>
            <a:ext cx="2494768" cy="18750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9B852A-8C44-4FA2-B25A-0EF9BC8D98F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486" y="4446246"/>
            <a:ext cx="2762250" cy="20732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98B8B8-8013-4668-BE78-48475EBD120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195286" y="2057249"/>
            <a:ext cx="2466024" cy="18646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0B0AA4-2126-4A91-A2F0-08937AEF7523}"/>
              </a:ext>
            </a:extLst>
          </p:cNvPr>
          <p:cNvSpPr txBox="1"/>
          <p:nvPr/>
        </p:nvSpPr>
        <p:spPr>
          <a:xfrm>
            <a:off x="3249637" y="4446246"/>
            <a:ext cx="10595577" cy="271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Книга изготовлена из материалов: ситец, бязь, фетр, В книге  использованы: кнопки,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застежки-липучки, крючки, шнуровка, магниты, пуговицы, бусины.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Развитие мелкой моторики и координации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движений рук у детей;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Развитие у детей основы речевой моторики на основе пальчиковых игр и упражнений;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Формирование сенсорных способностей у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1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095" y="609599"/>
            <a:ext cx="9020907" cy="145835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Наумова Наталья Анатольевна, учитель-дефектолог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Петрова Евгения Валерьевна, воспитатель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№ 12»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Дидактическая игра-пособие  «Государственные праздники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России»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43111" y="-301258"/>
            <a:ext cx="2910150" cy="388143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06B06F-7028-4E69-BBD7-BA4687D7A034}"/>
              </a:ext>
            </a:extLst>
          </p:cNvPr>
          <p:cNvSpPr txBox="1"/>
          <p:nvPr/>
        </p:nvSpPr>
        <p:spPr>
          <a:xfrm>
            <a:off x="365760" y="2461846"/>
            <a:ext cx="107516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Комплект: </a:t>
            </a:r>
          </a:p>
          <a:p>
            <a:pPr marL="285750" indent="-285750">
              <a:buFontTx/>
              <a:buChar char="-"/>
            </a:pPr>
            <a:r>
              <a:rPr lang="ru-RU" dirty="0"/>
              <a:t>Фоновая панорама объекта «Красная Площадь» («Кремль». «Собор </a:t>
            </a:r>
          </a:p>
          <a:p>
            <a:r>
              <a:rPr lang="ru-RU" dirty="0"/>
              <a:t>Василия Блаженного». «Исторический музей »).</a:t>
            </a:r>
          </a:p>
          <a:p>
            <a:pPr marL="285750" indent="-285750">
              <a:buFontTx/>
              <a:buChar char="-"/>
            </a:pPr>
            <a:r>
              <a:rPr lang="ru-RU" dirty="0"/>
              <a:t>Карточки с загадками (о государственных праздниках страны). Всего в комплекте 32 карточки </a:t>
            </a:r>
          </a:p>
          <a:p>
            <a:r>
              <a:rPr lang="ru-RU" dirty="0"/>
              <a:t>с загадками о государственных праздниках России, несколько загадок про каждый  праздник.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AE6153-08BF-4AD3-AB9E-FC73C9A887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" y="4133231"/>
            <a:ext cx="33051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518D0C-B428-4550-9EEA-2F5312BD190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7257" b="17682"/>
          <a:stretch>
            <a:fillRect/>
          </a:stretch>
        </p:blipFill>
        <p:spPr bwMode="auto">
          <a:xfrm>
            <a:off x="3866417" y="4216172"/>
            <a:ext cx="3595475" cy="239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1364CD-7C82-46C7-8880-8D95D1B1B46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8629"/>
          <a:stretch>
            <a:fillRect/>
          </a:stretch>
        </p:blipFill>
        <p:spPr bwMode="auto">
          <a:xfrm>
            <a:off x="7785341" y="4174701"/>
            <a:ext cx="300863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444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B2952F-8C2B-49FF-98AC-EB4257E92A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0345" r="23597" b="7471"/>
          <a:stretch>
            <a:fillRect/>
          </a:stretch>
        </p:blipFill>
        <p:spPr bwMode="auto">
          <a:xfrm>
            <a:off x="264942" y="293589"/>
            <a:ext cx="27432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922ACF-12D4-48AF-8745-0C02753B1986}"/>
              </a:ext>
            </a:extLst>
          </p:cNvPr>
          <p:cNvSpPr txBox="1"/>
          <p:nvPr/>
        </p:nvSpPr>
        <p:spPr>
          <a:xfrm>
            <a:off x="3259239" y="293589"/>
            <a:ext cx="80249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Правила игры: </a:t>
            </a:r>
          </a:p>
          <a:p>
            <a:r>
              <a:rPr lang="ru-RU" dirty="0"/>
              <a:t>Ребёнок использует панораму для рассматривания и создания </a:t>
            </a:r>
          </a:p>
          <a:p>
            <a:r>
              <a:rPr lang="ru-RU" dirty="0"/>
              <a:t>сюжетных ситуаций, применимых для объекта (расставляет карточки), </a:t>
            </a:r>
          </a:p>
          <a:p>
            <a:r>
              <a:rPr lang="ru-RU" dirty="0"/>
              <a:t>воспроизводит действия, ориентируясь на свой познавательный опыт и </a:t>
            </a:r>
          </a:p>
          <a:p>
            <a:r>
              <a:rPr lang="ru-RU" dirty="0"/>
              <a:t>представления.  </a:t>
            </a:r>
          </a:p>
          <a:p>
            <a:r>
              <a:rPr lang="ru-RU" dirty="0"/>
              <a:t>В периоды праздничных дней ребёнок может продекламировать </a:t>
            </a:r>
          </a:p>
          <a:p>
            <a:r>
              <a:rPr lang="ru-RU" dirty="0"/>
              <a:t>стихотворения или спеть песни, которые соответствуют по содержанию </a:t>
            </a:r>
          </a:p>
          <a:p>
            <a:r>
              <a:rPr lang="ru-RU" dirty="0"/>
              <a:t>празднику или выбранной карточке праздника. 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4727A-E055-4341-A1BD-7527349F596D}"/>
              </a:ext>
            </a:extLst>
          </p:cNvPr>
          <p:cNvSpPr txBox="1"/>
          <p:nvPr/>
        </p:nvSpPr>
        <p:spPr>
          <a:xfrm>
            <a:off x="407963" y="2878912"/>
            <a:ext cx="111989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Игра – «ходилка» используется для совместной игры детей и педагога. Для начала раскладывается </a:t>
            </a:r>
          </a:p>
          <a:p>
            <a:r>
              <a:rPr lang="ru-RU" dirty="0"/>
              <a:t>игровое поле с изображением последовательности, а игроками определяется цвет фишки (шарик). </a:t>
            </a:r>
          </a:p>
          <a:p>
            <a:r>
              <a:rPr lang="ru-RU" dirty="0"/>
              <a:t>Педагог в случайном порядке зачитывает из карточки загадку о празднике, а тот игрок, кто первым </a:t>
            </a:r>
          </a:p>
          <a:p>
            <a:r>
              <a:rPr lang="ru-RU" dirty="0"/>
              <a:t>отгадает загадку, делает «ход» - накладывает свою фишку на игровую клетку. </a:t>
            </a:r>
          </a:p>
          <a:p>
            <a:r>
              <a:rPr lang="ru-RU" dirty="0"/>
              <a:t>Таким образом, заполняется всё игровое поле. Побеждает тот, кто закроет своими жетонами </a:t>
            </a:r>
          </a:p>
          <a:p>
            <a:r>
              <a:rPr lang="ru-RU" dirty="0"/>
              <a:t>наибольшее количество игровых клеток. В качестве поощрения победитель игры и другие участники </a:t>
            </a:r>
          </a:p>
          <a:p>
            <a:r>
              <a:rPr lang="ru-RU" dirty="0"/>
              <a:t>награждаются медалями «Знаток России» или иными призами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98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Ефимова Татьяна Михайловна, учитель-дефектолог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«Детский сад « 15»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«Игры  для мозга – Умные яйца»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1" t="10823" r="28636" b="28648"/>
          <a:stretch/>
        </p:blipFill>
        <p:spPr>
          <a:xfrm>
            <a:off x="7866845" y="216374"/>
            <a:ext cx="4045527" cy="41510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CB4BFF-A75E-4CD0-955B-731FD2813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91" y="1724393"/>
            <a:ext cx="4301518" cy="24255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38EFE6-A545-48EB-B60A-490FD50BA1F8}"/>
              </a:ext>
            </a:extLst>
          </p:cNvPr>
          <p:cNvSpPr txBox="1"/>
          <p:nvPr/>
        </p:nvSpPr>
        <p:spPr>
          <a:xfrm>
            <a:off x="279628" y="4367460"/>
            <a:ext cx="12014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Задачи: развитие межполушарных связей,  логического мышления, координации, внимания, саморегуляции.</a:t>
            </a:r>
          </a:p>
          <a:p>
            <a:r>
              <a:rPr lang="ru-RU" dirty="0"/>
              <a:t>Организация: 2 игрока по команде ведущего собирают ряды  яиц по  образцу. Главное условие – брать и </a:t>
            </a:r>
          </a:p>
          <a:p>
            <a:r>
              <a:rPr lang="ru-RU" dirty="0"/>
              <a:t>переставлять яйца одновременно двумя руками. Побеждает тот, кто первый соберет все ряды по цветам.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90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2BA688-1185-49DA-BBFB-270084C4C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03" y="706534"/>
            <a:ext cx="4335236" cy="24164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BDF8DF-C3B6-422D-AFEE-2E0C8E8C0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1" y="253218"/>
            <a:ext cx="2147042" cy="2869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58E640-5C3C-4AFC-BA66-6A5E82A2E142}"/>
              </a:ext>
            </a:extLst>
          </p:cNvPr>
          <p:cNvSpPr txBox="1"/>
          <p:nvPr/>
        </p:nvSpPr>
        <p:spPr>
          <a:xfrm>
            <a:off x="2823503" y="60203"/>
            <a:ext cx="5670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«Музыкальные яйца»  или «Весёлый оркестр»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71074-2FC0-4470-B650-1C05BD94E0BD}"/>
              </a:ext>
            </a:extLst>
          </p:cNvPr>
          <p:cNvSpPr txBox="1"/>
          <p:nvPr/>
        </p:nvSpPr>
        <p:spPr>
          <a:xfrm>
            <a:off x="7375069" y="383368"/>
            <a:ext cx="49680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Оборудование: яйца с разными </a:t>
            </a:r>
          </a:p>
          <a:p>
            <a:r>
              <a:rPr lang="ru-RU" dirty="0"/>
              <a:t>наполнителями (крупа, металл, бусины, </a:t>
            </a:r>
          </a:p>
          <a:p>
            <a:r>
              <a:rPr lang="ru-RU" dirty="0"/>
              <a:t>дерево, бумага, камешки), </a:t>
            </a:r>
          </a:p>
          <a:p>
            <a:r>
              <a:rPr lang="ru-RU" dirty="0"/>
              <a:t>карточки с ритмами.</a:t>
            </a:r>
          </a:p>
          <a:p>
            <a:r>
              <a:rPr lang="ru-RU" dirty="0"/>
              <a:t>Варианты игр:</a:t>
            </a:r>
          </a:p>
          <a:p>
            <a:r>
              <a:rPr lang="ru-RU" dirty="0"/>
              <a:t>1 вариант (4-6 лет)</a:t>
            </a:r>
          </a:p>
          <a:p>
            <a:r>
              <a:rPr lang="ru-RU" dirty="0"/>
              <a:t>на развитие слухового внимания и </a:t>
            </a:r>
          </a:p>
          <a:p>
            <a:r>
              <a:rPr lang="ru-RU" dirty="0"/>
              <a:t>словарного запаса.</a:t>
            </a:r>
          </a:p>
          <a:p>
            <a:r>
              <a:rPr lang="ru-RU" dirty="0"/>
              <a:t>Дети на слух подбирают пары яиц с </a:t>
            </a:r>
          </a:p>
          <a:p>
            <a:r>
              <a:rPr lang="ru-RU" dirty="0"/>
              <a:t>одинаковым звуком  и   название-действие  </a:t>
            </a:r>
          </a:p>
          <a:p>
            <a:r>
              <a:rPr lang="ru-RU" dirty="0"/>
              <a:t>к каждому звуку: шумит, звенит, гремит, </a:t>
            </a:r>
          </a:p>
          <a:p>
            <a:r>
              <a:rPr lang="ru-RU" dirty="0"/>
              <a:t>бренчит, шуршит, булькает и т.д.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B69A3E-A3E2-4350-8D1A-5A56DD8A2A0E}"/>
              </a:ext>
            </a:extLst>
          </p:cNvPr>
          <p:cNvSpPr txBox="1"/>
          <p:nvPr/>
        </p:nvSpPr>
        <p:spPr>
          <a:xfrm>
            <a:off x="460131" y="3734974"/>
            <a:ext cx="115611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 вариант(5-7 лет)</a:t>
            </a:r>
          </a:p>
          <a:p>
            <a:r>
              <a:rPr lang="ru-RU" dirty="0"/>
              <a:t>Дети выбирают карточку с ритмом и соответствующего цвета пару яиц. По карточке нужно сыграть ритм </a:t>
            </a:r>
          </a:p>
          <a:p>
            <a:r>
              <a:rPr lang="ru-RU" dirty="0"/>
              <a:t>2-3 раза, запомнить и перевернув карточку, повторить по памяти этот ритм. Карточки трех уровней </a:t>
            </a:r>
          </a:p>
          <a:p>
            <a:r>
              <a:rPr lang="ru-RU" dirty="0"/>
              <a:t>сложности, отрабатывается сначала 1 уровень – работают две руки поочередно,  2-уровень – ритм </a:t>
            </a:r>
          </a:p>
          <a:p>
            <a:r>
              <a:rPr lang="ru-RU" dirty="0"/>
              <a:t>усложняется, и добавляются движения двумя руками вместе. Третий уровень – ритм отбивается в </a:t>
            </a:r>
          </a:p>
          <a:p>
            <a:r>
              <a:rPr lang="ru-RU" dirty="0"/>
              <a:t>соответствии с цифрами на карточках над яйцами.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DC7F47-0634-455E-9122-20040156E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1" y="5442879"/>
            <a:ext cx="1029240" cy="1417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FA36AD-9105-41E2-977C-6601F222B445}"/>
              </a:ext>
            </a:extLst>
          </p:cNvPr>
          <p:cNvSpPr txBox="1"/>
          <p:nvPr/>
        </p:nvSpPr>
        <p:spPr>
          <a:xfrm>
            <a:off x="1489371" y="6378246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 уровень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67B9E0-03E3-4C4B-9B85-D44066422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58" y="5448642"/>
            <a:ext cx="934085" cy="12855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5BF6A0-CC5A-4682-8F83-8CA07FC0512A}"/>
              </a:ext>
            </a:extLst>
          </p:cNvPr>
          <p:cNvSpPr txBox="1"/>
          <p:nvPr/>
        </p:nvSpPr>
        <p:spPr>
          <a:xfrm>
            <a:off x="4236324" y="635910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 уровень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7BB47A-D760-414B-B741-F206886614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38" y="5350403"/>
            <a:ext cx="1029546" cy="14171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418C50-A83F-472F-9E92-890C4905CC86}"/>
              </a:ext>
            </a:extLst>
          </p:cNvPr>
          <p:cNvSpPr txBox="1"/>
          <p:nvPr/>
        </p:nvSpPr>
        <p:spPr>
          <a:xfrm>
            <a:off x="7279487" y="637241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5231804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1018</TotalTime>
  <Words>3311</Words>
  <Application>Microsoft Office PowerPoint</Application>
  <PresentationFormat>Широкоэкранный</PresentationFormat>
  <Paragraphs>353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</vt:lpstr>
      <vt:lpstr>Times New Roman</vt:lpstr>
      <vt:lpstr>Trebuchet MS</vt:lpstr>
      <vt:lpstr>Wingdings 3</vt:lpstr>
      <vt:lpstr>Аспект</vt:lpstr>
      <vt:lpstr>Выставка авторской дидактической продукции  </vt:lpstr>
      <vt:lpstr>Поведайло Ольга Николаевна, социальный педагог СОШ № 7 «Вертушка знаний»</vt:lpstr>
      <vt:lpstr>Осинцева Мария Александровна, педагог-психолог Детский сад № 9 </vt:lpstr>
      <vt:lpstr>Презентация PowerPoint</vt:lpstr>
      <vt:lpstr>Шумилова Елена Алексеевна, учитель-дефектолог «Детский сад № 9» Мягкая развивающая книжка "Умная книга" </vt:lpstr>
      <vt:lpstr>Наумова Наталья Анатольевна, учитель-дефектолог Петрова Евгения Валерьевна, воспитатель «Детский сад № 12» Дидактическая игра-пособие  «Государственные праздники  России»</vt:lpstr>
      <vt:lpstr>Презентация PowerPoint</vt:lpstr>
      <vt:lpstr>Ефимова Татьяна Михайловна, учитель-дефектолог «Детский сад « 15»  «Игры  для мозга – Умные яйца»</vt:lpstr>
      <vt:lpstr>Презентация PowerPoint</vt:lpstr>
      <vt:lpstr>Презентация PowerPoint</vt:lpstr>
      <vt:lpstr>Фролова Мария Сергеевна, педагог- психолог «Детский сад № 25» «Варежковый театр» и «Герои Лесной школы» и настенное панно «Лесная школа»». </vt:lpstr>
      <vt:lpstr>Делягина Татьяна Андреевна, учитель-дефектолог «Детский сад № 41» Модель «С чего начинается Родина»</vt:lpstr>
      <vt:lpstr>Иванова Светлана Геннадьевна, муз. руководитель  «Детский сад № 41» Пособие для музыкальных занятий «Музыкальный кубик»</vt:lpstr>
      <vt:lpstr>Мальцева Марина Александровна, учитель-логопед «Детский сад № 41» Настольная игра «Поймай звук»</vt:lpstr>
      <vt:lpstr>Соломина Мария Олеговна, учитель-дефектолог  «Детский сад № 79» 1. Визуальное расписание  Пособие является средством визуальной поддержки для детей с аутизмом и другими особенностями, представляет собой готовое расписание, содержит карточки активности ребёнка в течение дня. Позволяет научить ребёнка понимать последовательность событий в течение дня, снять тревожность, планировать действия, развивать речь. </vt:lpstr>
      <vt:lpstr>Ефремова Надежда Васильевна, учитель-дефектолог «Детский сад № 106» «Дуб -  скородум» </vt:lpstr>
      <vt:lpstr>Липина Марина Александровна, учитель-дефектолог «Детский сад № 106» Обучающая продукция «Чудо – фигуры» </vt:lpstr>
      <vt:lpstr>Голикова Ольга Сергеевна, педагог-психолог Гилёва Анна Александровна «Детский сад № 5», Верхняя Пышма Интерактивная игра-квест «Зоопарк»  </vt:lpstr>
      <vt:lpstr>Презентация PowerPoint</vt:lpstr>
      <vt:lpstr>Презентация PowerPoint</vt:lpstr>
      <vt:lpstr>Чараева Наталья Александровна, педагог-психолог Детский сад № 70 Электронное пособие «Мир вокруг нас» </vt:lpstr>
      <vt:lpstr>Дьячкова Валентина Сергеевна, педагог-психолог «Детский сад № 74» «Сенсорный ящик»</vt:lpstr>
      <vt:lpstr>Жернакова Яна Викторовна, педагог-психолог СОШ № 7 Дидактическая игра «Круг эмоций»</vt:lpstr>
      <vt:lpstr>Ецкало Валентина Сергеевна, учитель-дефектолог СОШ № 21 Пособия «Овощи. Фрукты», «Сутки. Части суток», «Дни недели» </vt:lpstr>
      <vt:lpstr>Калинина Елена Анатольевна, педагог-психолог «СОШ № 21» «Учимся играючи»</vt:lpstr>
      <vt:lpstr>Безбородова Елена Владимировна, учитель-дефектолог Чибрикова Галия Хамзяновна, воспитатель «Детский сад № 70» Игрокуб «Кубарик»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Поведайло Ольга Николаевна социальный педагог</dc:title>
  <dc:creator>Ольга</dc:creator>
  <cp:lastModifiedBy>RePack by Diakov</cp:lastModifiedBy>
  <cp:revision>37</cp:revision>
  <dcterms:created xsi:type="dcterms:W3CDTF">2023-10-17T16:30:06Z</dcterms:created>
  <dcterms:modified xsi:type="dcterms:W3CDTF">2023-10-24T18:51:54Z</dcterms:modified>
</cp:coreProperties>
</file>