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95" r:id="rId2"/>
    <p:sldId id="296"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pPr/>
              <a:t>20.10.2021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20.10.2021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20.10.2021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20.10.2021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pPr/>
              <a:t>20.10.2021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pPr/>
              <a:t>20.10.2021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pPr/>
              <a:t>20.10.2021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pPr/>
              <a:t>20.10.2021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pPr/>
              <a:t>20.10.2021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solidFill>
                  <a:schemeClr val="accent1">
                    <a:lumMod val="50000"/>
                  </a:schemeClr>
                </a:solidFill>
                <a:latin typeface="Arial" panose="020B0604020202020204" pitchFamily="34" charset="0"/>
                <a:cs typeface="Arial" panose="020B0604020202020204" pitchFamily="34" charset="0"/>
              </a:rPr>
              <a:t>Методика </a:t>
            </a:r>
            <a:r>
              <a:rPr lang="ru-RU" dirty="0" err="1" smtClean="0">
                <a:solidFill>
                  <a:schemeClr val="accent1">
                    <a:lumMod val="50000"/>
                  </a:schemeClr>
                </a:solidFill>
                <a:latin typeface="Arial" panose="020B0604020202020204" pitchFamily="34" charset="0"/>
                <a:cs typeface="Arial" panose="020B0604020202020204" pitchFamily="34" charset="0"/>
              </a:rPr>
              <a:t>аутоидентификации</a:t>
            </a:r>
            <a:r>
              <a:rPr lang="ru-RU" dirty="0" smtClean="0">
                <a:solidFill>
                  <a:schemeClr val="accent1">
                    <a:lumMod val="50000"/>
                  </a:schemeClr>
                </a:solidFill>
                <a:latin typeface="Arial" panose="020B0604020202020204" pitchFamily="34" charset="0"/>
                <a:cs typeface="Arial" panose="020B0604020202020204" pitchFamily="34" charset="0"/>
              </a:rPr>
              <a:t> акцентуаций характера Э.Г. </a:t>
            </a:r>
            <a:r>
              <a:rPr lang="ru-RU" dirty="0" err="1" smtClean="0">
                <a:solidFill>
                  <a:schemeClr val="accent1">
                    <a:lumMod val="50000"/>
                  </a:schemeClr>
                </a:solidFill>
                <a:latin typeface="Arial" panose="020B0604020202020204" pitchFamily="34" charset="0"/>
                <a:cs typeface="Arial" panose="020B0604020202020204" pitchFamily="34" charset="0"/>
              </a:rPr>
              <a:t>Эйдемиллера</a:t>
            </a:r>
            <a:endParaRPr lang="ru-RU" dirty="0"/>
          </a:p>
        </p:txBody>
      </p:sp>
      <p:sp>
        <p:nvSpPr>
          <p:cNvPr id="3" name="Подзаголовок 2"/>
          <p:cNvSpPr>
            <a:spLocks noGrp="1"/>
          </p:cNvSpPr>
          <p:nvPr>
            <p:ph type="subTitle" idx="1"/>
          </p:nvPr>
        </p:nvSpPr>
        <p:spPr>
          <a:xfrm>
            <a:off x="4644008" y="4005064"/>
            <a:ext cx="4244008" cy="1199704"/>
          </a:xfrm>
        </p:spPr>
        <p:txBody>
          <a:bodyPr>
            <a:normAutofit fontScale="85000" lnSpcReduction="10000"/>
          </a:bodyPr>
          <a:lstStyle/>
          <a:p>
            <a:r>
              <a:rPr lang="ru-RU" dirty="0" smtClean="0"/>
              <a:t>Составитель презентации : педагог-психолог ЦПМСС Белкина Г.М.</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980728"/>
            <a:ext cx="8507288" cy="5877272"/>
          </a:xfrm>
        </p:spPr>
        <p:txBody>
          <a:bodyPr>
            <a:normAutofit fontScale="47500" lnSpcReduction="20000"/>
          </a:bodyPr>
          <a:lstStyle/>
          <a:p>
            <a:endParaRPr lang="ru-RU" dirty="0"/>
          </a:p>
          <a:p>
            <a:pPr marL="0" indent="0">
              <a:buNone/>
            </a:pPr>
            <a:r>
              <a:rPr lang="ru-RU" sz="4200" dirty="0" smtClean="0">
                <a:latin typeface="Arial" panose="020B0604020202020204" pitchFamily="34" charset="0"/>
                <a:cs typeface="Arial" panose="020B0604020202020204" pitchFamily="34" charset="0"/>
              </a:rPr>
              <a:t>Основные </a:t>
            </a:r>
            <a:r>
              <a:rPr lang="ru-RU" sz="4200" dirty="0">
                <a:latin typeface="Arial" panose="020B0604020202020204" pitchFamily="34" charset="0"/>
                <a:cs typeface="Arial" panose="020B0604020202020204" pitchFamily="34" charset="0"/>
              </a:rPr>
              <a:t>черты моего характера — крайняя нерешительность, боязливость, постоянная склонность к сомнениям. Самое тяжелое для меня — принять решение. Решившись на что-нибудь, начав уже действовать, я постоянно сомневаюсь: так ли поступаю, то ли я делаю, что хочу, и эти вечные сомнения делают эту работу медленной и мучительной. Люблю, когда меня утешают, не умею обходиться без дружеской поддержки. Боюсь за свое здоровье, беспокоюсь о судьбе своих близких. Постоянные тревоги, опасения, беспокойство — таково содержание моей жизни. Долго не могу решиться, но если на что-нибудь решился, то не успокоюсь сам и не дам покоя окружающим, пока намеченное мной не будет сделано. Я — педант, формалист. Всякое отступление от раз и навсегда заведенного порядка тревожит и сердит меня. Очень стесняюсь и теряюсь, когда на меня обращают внимание. Из-за своей стеснительности я часто боюсь сделать то, что хотел бы. Если, например, мне сделали что-то хорошее, я не решаюсь поблагодарить, если мне делают неподходящее предложение, я не решаюсь отклонить его... Не люблю заниматься физическим трудом, считаю, что неловок, неуклюж. Не приспособлен к борьбе за существование. Склонен к самоанализу, самокопанию. Люблю рассуждать и обсуждать "общие" проблемы, которые не имеют ко мне прямого отношения. </a:t>
            </a:r>
          </a:p>
          <a:p>
            <a:pPr marL="0" indent="0">
              <a:buNone/>
            </a:pPr>
            <a:endParaRPr lang="ru-RU" sz="4200" dirty="0">
              <a:latin typeface="Arial" panose="020B0604020202020204" pitchFamily="34" charset="0"/>
              <a:cs typeface="Arial" panose="020B0604020202020204" pitchFamily="34" charset="0"/>
            </a:endParaRPr>
          </a:p>
        </p:txBody>
      </p:sp>
      <p:sp>
        <p:nvSpPr>
          <p:cNvPr id="2" name="Заголовок 1"/>
          <p:cNvSpPr>
            <a:spLocks noGrp="1"/>
          </p:cNvSpPr>
          <p:nvPr>
            <p:ph type="title"/>
          </p:nvPr>
        </p:nvSpPr>
        <p:spPr>
          <a:xfrm>
            <a:off x="1643042" y="274638"/>
            <a:ext cx="7043758" cy="706090"/>
          </a:xfrm>
        </p:spPr>
        <p:txBody>
          <a:bodyPr>
            <a:normAutofit fontScale="90000"/>
          </a:bodyPr>
          <a:lstStyle/>
          <a:p>
            <a:r>
              <a:rPr lang="ru-RU" b="1" dirty="0" smtClean="0">
                <a:latin typeface="Arial" panose="020B0604020202020204" pitchFamily="34" charset="0"/>
                <a:cs typeface="Arial" panose="020B0604020202020204" pitchFamily="34" charset="0"/>
              </a:rPr>
              <a:t/>
            </a:r>
            <a:br>
              <a:rPr lang="ru-RU" b="1" dirty="0" smtClean="0">
                <a:latin typeface="Arial" panose="020B0604020202020204" pitchFamily="34" charset="0"/>
                <a:cs typeface="Arial" panose="020B0604020202020204" pitchFamily="34" charset="0"/>
              </a:rPr>
            </a:br>
            <a:r>
              <a:rPr lang="ru-RU" b="1" dirty="0" smtClean="0">
                <a:solidFill>
                  <a:schemeClr val="accent1">
                    <a:lumMod val="50000"/>
                  </a:schemeClr>
                </a:solidFill>
                <a:latin typeface="Arial" panose="020B0604020202020204" pitchFamily="34" charset="0"/>
                <a:cs typeface="Arial" panose="020B0604020202020204" pitchFamily="34" charset="0"/>
              </a:rPr>
              <a:t>КАРТОЧКА </a:t>
            </a:r>
            <a:r>
              <a:rPr lang="ru-RU" b="1" dirty="0">
                <a:solidFill>
                  <a:schemeClr val="accent1">
                    <a:lumMod val="50000"/>
                  </a:schemeClr>
                </a:solidFill>
                <a:latin typeface="Arial" panose="020B0604020202020204" pitchFamily="34" charset="0"/>
                <a:cs typeface="Arial" panose="020B0604020202020204" pitchFamily="34" charset="0"/>
              </a:rPr>
              <a:t>"Ж" </a:t>
            </a:r>
            <a:r>
              <a:rPr lang="ru-RU" dirty="0">
                <a:solidFill>
                  <a:schemeClr val="accent1">
                    <a:lumMod val="50000"/>
                  </a:schemeClr>
                </a:solidFill>
                <a:latin typeface="Arial" panose="020B0604020202020204" pitchFamily="34" charset="0"/>
                <a:cs typeface="Arial" panose="020B0604020202020204" pitchFamily="34" charset="0"/>
              </a:rPr>
              <a:t/>
            </a:r>
            <a:br>
              <a:rPr lang="ru-RU" dirty="0">
                <a:solidFill>
                  <a:schemeClr val="accent1">
                    <a:lumMod val="50000"/>
                  </a:schemeClr>
                </a:solidFill>
                <a:latin typeface="Arial" panose="020B0604020202020204" pitchFamily="34" charset="0"/>
                <a:cs typeface="Arial" panose="020B0604020202020204" pitchFamily="34" charset="0"/>
              </a:rPr>
            </a:br>
            <a:endParaRPr lang="ru-RU"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734756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77500" lnSpcReduction="20000"/>
          </a:bodyPr>
          <a:lstStyle/>
          <a:p>
            <a:pPr marL="0" indent="0">
              <a:buNone/>
            </a:pPr>
            <a:r>
              <a:rPr lang="ru-RU" dirty="0" smtClean="0">
                <a:latin typeface="Arial" panose="020B0604020202020204" pitchFamily="34" charset="0"/>
                <a:cs typeface="Arial" panose="020B0604020202020204" pitchFamily="34" charset="0"/>
              </a:rPr>
              <a:t>По </a:t>
            </a:r>
            <a:r>
              <a:rPr lang="ru-RU" dirty="0">
                <a:latin typeface="Arial" panose="020B0604020202020204" pitchFamily="34" charset="0"/>
                <a:cs typeface="Arial" panose="020B0604020202020204" pitchFamily="34" charset="0"/>
              </a:rPr>
              <a:t>характеру я замкнутый, круг моих знакомых мал. В компаниях не могу найти себе места. В обществе людей чувствую себя одиноким. Хотя я замкнут, но иногда, неизвестно почему, могу поделиться своими переживаниями, раскрыться даже случайно понравившемуся мне человеку. Мне бывает трудно понять близких, их </a:t>
            </a:r>
            <a:r>
              <a:rPr lang="ru-RU" i="1" dirty="0">
                <a:latin typeface="Arial" panose="020B0604020202020204" pitchFamily="34" charset="0"/>
                <a:cs typeface="Arial" panose="020B0604020202020204" pitchFamily="34" charset="0"/>
              </a:rPr>
              <a:t>горе </a:t>
            </a:r>
            <a:r>
              <a:rPr lang="ru-RU" dirty="0">
                <a:latin typeface="Arial" panose="020B0604020202020204" pitchFamily="34" charset="0"/>
                <a:cs typeface="Arial" panose="020B0604020202020204" pitchFamily="34" charset="0"/>
              </a:rPr>
              <a:t>или радости, а им, в свою очередь, еще труднее понять меня. От знакомых приходилось слышать, что от меня веет холодом, что общаться со мной трудно. Подчас некоторые мои поступки выглядят странными, вызывают удивление окружающих. У меня есть на все свое мнение, и то, что ему не соответствует, я отбрасываю. Люблю настоять на своем, не терплю чужих советов, поступаю по-своему. Меня нередко считают несправедливым, говорят, что я "не знаю середины". Мой внутренний мир, переживания, идеи непонятны окружающим. Я часто вызываю недоумение и улыбки у людей, но это не трогает меня. Использую свою систему образов, которые другими людьми почти не применяются. </a:t>
            </a:r>
          </a:p>
          <a:p>
            <a:endParaRPr lang="ru-RU" dirty="0">
              <a:latin typeface="Arial" panose="020B0604020202020204" pitchFamily="34" charset="0"/>
              <a:cs typeface="Arial" panose="020B0604020202020204" pitchFamily="34" charset="0"/>
            </a:endParaRPr>
          </a:p>
        </p:txBody>
      </p:sp>
      <p:sp>
        <p:nvSpPr>
          <p:cNvPr id="2" name="Заголовок 1"/>
          <p:cNvSpPr>
            <a:spLocks noGrp="1"/>
          </p:cNvSpPr>
          <p:nvPr>
            <p:ph type="title"/>
          </p:nvPr>
        </p:nvSpPr>
        <p:spPr/>
        <p:txBody>
          <a:bodyPr>
            <a:normAutofit fontScale="90000"/>
          </a:bodyPr>
          <a:lstStyle/>
          <a:p>
            <a:r>
              <a:rPr lang="ru-RU" b="1" dirty="0">
                <a:solidFill>
                  <a:schemeClr val="accent1">
                    <a:lumMod val="50000"/>
                  </a:schemeClr>
                </a:solidFill>
                <a:latin typeface="Arial" panose="020B0604020202020204" pitchFamily="34" charset="0"/>
                <a:cs typeface="Arial" panose="020B0604020202020204" pitchFamily="34" charset="0"/>
              </a:rPr>
              <a:t>КАРТОЧКА "3" </a:t>
            </a:r>
            <a:r>
              <a:rPr lang="ru-RU" dirty="0">
                <a:solidFill>
                  <a:schemeClr val="accent1">
                    <a:lumMod val="50000"/>
                  </a:schemeClr>
                </a:solidFill>
                <a:latin typeface="Arial" panose="020B0604020202020204" pitchFamily="34" charset="0"/>
                <a:cs typeface="Arial" panose="020B0604020202020204" pitchFamily="34" charset="0"/>
              </a:rPr>
              <a:t/>
            </a:r>
            <a:br>
              <a:rPr lang="ru-RU" dirty="0">
                <a:solidFill>
                  <a:schemeClr val="accent1">
                    <a:lumMod val="50000"/>
                  </a:schemeClr>
                </a:solidFill>
                <a:latin typeface="Arial" panose="020B0604020202020204" pitchFamily="34" charset="0"/>
                <a:cs typeface="Arial" panose="020B0604020202020204" pitchFamily="34" charset="0"/>
              </a:rPr>
            </a:br>
            <a:endParaRPr lang="ru-RU"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287766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836712"/>
            <a:ext cx="8712968" cy="5289451"/>
          </a:xfrm>
        </p:spPr>
        <p:txBody>
          <a:bodyPr>
            <a:noAutofit/>
          </a:bodyPr>
          <a:lstStyle/>
          <a:p>
            <a:pPr marL="0" indent="0">
              <a:buNone/>
            </a:pPr>
            <a:r>
              <a:rPr lang="ru-RU" sz="2000" dirty="0" smtClean="0">
                <a:latin typeface="Arial" panose="020B0604020202020204" pitchFamily="34" charset="0"/>
                <a:cs typeface="Arial" panose="020B0604020202020204" pitchFamily="34" charset="0"/>
              </a:rPr>
              <a:t>•</a:t>
            </a:r>
            <a:r>
              <a:rPr lang="ru-RU" sz="2000" dirty="0">
                <a:latin typeface="Arial" panose="020B0604020202020204" pitchFamily="34" charset="0"/>
                <a:cs typeface="Arial" panose="020B0604020202020204" pitchFamily="34" charset="0"/>
              </a:rPr>
              <a:t>Я — человек идеи, всю жизнь борюсь то за претворение своего изобретения, то за внедрение какой-либо реформы. Наблюдение за людьми, с которыми мне приходилось сталкиваться, позволяет мне считать себя выше их. Круг моих знакомых состоит из людей, которые разделяют мои взгляды. Я не прощаю людям ни равнодушия к себе, ни несогласия со мной. Живу по принципу: "Кто не со мной, тот против меня". У меня нет причин быть недовольным собой, чувствую себя хорошо, всегда бодр, активен. Если я ставлю перед собой какую-нибудь цель, то всегда добиваюсь ее, если замечаю недостатки, то использую все свои силы, чтобы исправить их в соответствии со своими принципами. Пользуюсь любым способом, чтобы добиться своего: пишу в газеты, выступаю на собраниях. Мои знакомые говорят, что я подчас приношу им страдания, но это неправда: на самом деле во всех своих неудачах виноваты они сами. </a:t>
            </a:r>
          </a:p>
          <a:p>
            <a:pPr marL="0" indent="0">
              <a:buNone/>
            </a:pPr>
            <a:r>
              <a:rPr lang="ru-RU" sz="2000" dirty="0">
                <a:latin typeface="Arial" panose="020B0604020202020204" pitchFamily="34" charset="0"/>
                <a:cs typeface="Arial" panose="020B0604020202020204" pitchFamily="34" charset="0"/>
              </a:rPr>
              <a:t>•Считаю, что людям особенно нельзя доверять, у меня много завистников, недоброжелателей. Из-за их козней мне трудно осуществлять свои идеи, но, несмотря на это, ничто не может меня остановить — ни просьбы, ни угрозы. Жизнь убеждает меня в том, что я всегда оказываюсь прав, и ради этого стоит вести борьбу. </a:t>
            </a:r>
          </a:p>
          <a:p>
            <a:endParaRPr lang="ru-RU" sz="2000" dirty="0">
              <a:latin typeface="Arial" panose="020B0604020202020204" pitchFamily="34" charset="0"/>
              <a:cs typeface="Arial" panose="020B0604020202020204" pitchFamily="34" charset="0"/>
            </a:endParaRPr>
          </a:p>
        </p:txBody>
      </p:sp>
      <p:sp>
        <p:nvSpPr>
          <p:cNvPr id="2" name="Заголовок 1"/>
          <p:cNvSpPr>
            <a:spLocks noGrp="1"/>
          </p:cNvSpPr>
          <p:nvPr>
            <p:ph type="title"/>
          </p:nvPr>
        </p:nvSpPr>
        <p:spPr>
          <a:xfrm>
            <a:off x="1285852" y="332656"/>
            <a:ext cx="7400948" cy="634082"/>
          </a:xfrm>
        </p:spPr>
        <p:txBody>
          <a:bodyPr>
            <a:normAutofit fontScale="90000"/>
          </a:bodyPr>
          <a:lstStyle/>
          <a:p>
            <a:r>
              <a:rPr lang="ru-RU" b="1" dirty="0" smtClean="0"/>
              <a:t/>
            </a:r>
            <a:br>
              <a:rPr lang="ru-RU" b="1" dirty="0" smtClean="0"/>
            </a:br>
            <a:r>
              <a:rPr lang="ru-RU" b="1" dirty="0" smtClean="0">
                <a:solidFill>
                  <a:schemeClr val="accent1">
                    <a:lumMod val="50000"/>
                  </a:schemeClr>
                </a:solidFill>
              </a:rPr>
              <a:t>КАРТОЧКА </a:t>
            </a:r>
            <a:r>
              <a:rPr lang="ru-RU" b="1" dirty="0">
                <a:solidFill>
                  <a:schemeClr val="accent1">
                    <a:lumMod val="50000"/>
                  </a:schemeClr>
                </a:solidFill>
              </a:rPr>
              <a:t>"И" </a:t>
            </a:r>
            <a:r>
              <a:rPr lang="ru-RU" dirty="0">
                <a:solidFill>
                  <a:schemeClr val="accent1">
                    <a:lumMod val="50000"/>
                  </a:schemeClr>
                </a:solidFill>
              </a:rPr>
              <a:t/>
            </a:r>
            <a:br>
              <a:rPr lang="ru-RU" dirty="0">
                <a:solidFill>
                  <a:schemeClr val="accent1">
                    <a:lumMod val="50000"/>
                  </a:schemeClr>
                </a:solidFill>
              </a:rPr>
            </a:br>
            <a:endParaRPr lang="ru-RU" dirty="0">
              <a:solidFill>
                <a:schemeClr val="accent1">
                  <a:lumMod val="50000"/>
                </a:schemeClr>
              </a:solidFill>
            </a:endParaRPr>
          </a:p>
        </p:txBody>
      </p:sp>
    </p:spTree>
    <p:extLst>
      <p:ext uri="{BB962C8B-B14F-4D97-AF65-F5344CB8AC3E}">
        <p14:creationId xmlns="" xmlns:p14="http://schemas.microsoft.com/office/powerpoint/2010/main" val="3326029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363272" cy="5832648"/>
          </a:xfrm>
        </p:spPr>
        <p:txBody>
          <a:bodyPr>
            <a:normAutofit fontScale="47500" lnSpcReduction="20000"/>
          </a:bodyPr>
          <a:lstStyle/>
          <a:p>
            <a:endParaRPr lang="ru-RU" dirty="0"/>
          </a:p>
          <a:p>
            <a:pPr marL="0" indent="0">
              <a:buNone/>
            </a:pPr>
            <a:r>
              <a:rPr lang="ru-RU" sz="3800" dirty="0" smtClean="0"/>
              <a:t>Для </a:t>
            </a:r>
            <a:r>
              <a:rPr lang="ru-RU" sz="3800" dirty="0"/>
              <a:t>меня нет других интересов, кроме интересов в работе и моих собственных. Меня считают вспыльчивым, хотя я долго сдерживаюсь, но когда уж вспылю, то впадаю в неудержимую ярость. Обидчив, нанесенную обиду помню долго, не упускаю случая рассчитаться за нее. Давно убедился, что если не придираться, то никто не будет работать. Вокруг такой беспорядок, такая небрежность во всем, распущенность, что я вынужден добиваться установления порядка. Поэтому я строго спрашиваю с других. Требую скрупулезного соблюдения установленного порядка, не прощаю ни одного плохого проступка. Поскольку мне присущи аккуратность и пунктуальность в исполнении работы, то и от других я требую того же. Считаю своим долгом давать советы, не терплю к себе начальственного отношения. Если говорю, объясняю что-либо, то делаю это обстоятельно, медленно, чтобы как можно убедительнее высказаться, терпеть не могу, когда меня прерывают, не дают договорить, торопят. Порой у меня бывает беспричинно-тоскливое настроение, и тогда я делаюсь вспыльчивым и раздражительным. На работе меня хвалят и ставят в пример за тщательность и аккуратность. Гибкость в общении с людьми мне не свойственна, привык идти напролом, говорить то, что думаю, хотя сознаю, что из-за этого могут быть неприятности </a:t>
            </a:r>
          </a:p>
          <a:p>
            <a:endParaRPr lang="ru-RU" sz="3800" dirty="0"/>
          </a:p>
        </p:txBody>
      </p:sp>
      <p:sp>
        <p:nvSpPr>
          <p:cNvPr id="2" name="Заголовок 1"/>
          <p:cNvSpPr>
            <a:spLocks noGrp="1"/>
          </p:cNvSpPr>
          <p:nvPr>
            <p:ph type="title"/>
          </p:nvPr>
        </p:nvSpPr>
        <p:spPr>
          <a:xfrm>
            <a:off x="1000100" y="274638"/>
            <a:ext cx="7686700" cy="706090"/>
          </a:xfrm>
        </p:spPr>
        <p:txBody>
          <a:bodyPr>
            <a:normAutofit fontScale="90000"/>
          </a:bodyPr>
          <a:lstStyle/>
          <a:p>
            <a:r>
              <a:rPr lang="ru-RU" b="1" dirty="0">
                <a:solidFill>
                  <a:schemeClr val="accent1">
                    <a:lumMod val="50000"/>
                  </a:schemeClr>
                </a:solidFill>
              </a:rPr>
              <a:t>КАРТОЧКА "К" </a:t>
            </a:r>
            <a:r>
              <a:rPr lang="ru-RU" dirty="0">
                <a:solidFill>
                  <a:schemeClr val="accent1">
                    <a:lumMod val="50000"/>
                  </a:schemeClr>
                </a:solidFill>
              </a:rPr>
              <a:t/>
            </a:r>
            <a:br>
              <a:rPr lang="ru-RU" dirty="0">
                <a:solidFill>
                  <a:schemeClr val="accent1">
                    <a:lumMod val="50000"/>
                  </a:schemeClr>
                </a:solidFill>
              </a:rPr>
            </a:br>
            <a:endParaRPr lang="ru-RU" dirty="0">
              <a:solidFill>
                <a:schemeClr val="accent1">
                  <a:lumMod val="50000"/>
                </a:schemeClr>
              </a:solidFill>
            </a:endParaRPr>
          </a:p>
        </p:txBody>
      </p:sp>
    </p:spTree>
    <p:extLst>
      <p:ext uri="{BB962C8B-B14F-4D97-AF65-F5344CB8AC3E}">
        <p14:creationId xmlns="" xmlns:p14="http://schemas.microsoft.com/office/powerpoint/2010/main" val="3689401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620688"/>
            <a:ext cx="8856984" cy="5904656"/>
          </a:xfrm>
        </p:spPr>
        <p:txBody>
          <a:bodyPr>
            <a:normAutofit fontScale="70000" lnSpcReduction="20000"/>
          </a:bodyPr>
          <a:lstStyle/>
          <a:p>
            <a:pPr marL="0" indent="0">
              <a:buNone/>
            </a:pPr>
            <a:r>
              <a:rPr lang="ru-RU" sz="3400" dirty="0" smtClean="0">
                <a:latin typeface="Arial" panose="020B0604020202020204" pitchFamily="34" charset="0"/>
                <a:cs typeface="Arial" panose="020B0604020202020204" pitchFamily="34" charset="0"/>
              </a:rPr>
              <a:t>Не </a:t>
            </a:r>
            <a:r>
              <a:rPr lang="ru-RU" sz="3400" dirty="0">
                <a:latin typeface="Arial" panose="020B0604020202020204" pitchFamily="34" charset="0"/>
                <a:cs typeface="Arial" panose="020B0604020202020204" pitchFamily="34" charset="0"/>
              </a:rPr>
              <a:t>выношу равнодушного отношения окружающих к себе. Предпочитаю быть в центре внимания, когда с меня берут пример, подражают. Люблю вызывать удивление и восхищение у других. Уж лучше пусть ненавидят меня, чем относятся равнодушно или не замечают. Люблю рассказывать истории, и тем охотнее, чем с большим интересом меня слушают. Считают, что у меня есть артистические способности. Люблю фантазировать, в моих фантазиях исполняются мои мечты, я достигаю такого положения, что мне все завидуют и мною восхищаются. Я сразу чувствую отношение людей ко мне. Если я захочу, то со мною охотно дружат. К сожалению, мне не удалось найти настоящего друга. Я ценю такого приятеля, который всегда внимателен ко мне. Когда я болен, то хочу, чтобы ко мне относились внимательно, ухаживали за мной, даже жалели. Работу люблю увлекающую, такую, чтобы меня ценили и ставили другим в пример. В любви мне наибольшее удовольствие доставляет флирт. Одеваться люблю так, чтобы мною любовались окружающие. </a:t>
            </a:r>
          </a:p>
          <a:p>
            <a:endParaRPr lang="ru-RU" dirty="0"/>
          </a:p>
        </p:txBody>
      </p:sp>
      <p:sp>
        <p:nvSpPr>
          <p:cNvPr id="2" name="Заголовок 1"/>
          <p:cNvSpPr>
            <a:spLocks noGrp="1"/>
          </p:cNvSpPr>
          <p:nvPr>
            <p:ph type="title"/>
          </p:nvPr>
        </p:nvSpPr>
        <p:spPr>
          <a:xfrm>
            <a:off x="1357290" y="274638"/>
            <a:ext cx="7329510" cy="706090"/>
          </a:xfrm>
        </p:spPr>
        <p:txBody>
          <a:bodyPr>
            <a:normAutofit fontScale="90000"/>
          </a:bodyPr>
          <a:lstStyle/>
          <a:p>
            <a:r>
              <a:rPr lang="ru-RU" b="1" dirty="0">
                <a:solidFill>
                  <a:schemeClr val="accent1">
                    <a:lumMod val="50000"/>
                  </a:schemeClr>
                </a:solidFill>
                <a:latin typeface="Arial" panose="020B0604020202020204" pitchFamily="34" charset="0"/>
                <a:cs typeface="Arial" panose="020B0604020202020204" pitchFamily="34" charset="0"/>
              </a:rPr>
              <a:t>КАРТОЧКА "Л" </a:t>
            </a:r>
            <a:r>
              <a:rPr lang="ru-RU" dirty="0">
                <a:solidFill>
                  <a:schemeClr val="accent1">
                    <a:lumMod val="50000"/>
                  </a:schemeClr>
                </a:solidFill>
                <a:latin typeface="Arial" panose="020B0604020202020204" pitchFamily="34" charset="0"/>
                <a:cs typeface="Arial" panose="020B0604020202020204" pitchFamily="34" charset="0"/>
              </a:rPr>
              <a:t/>
            </a:r>
            <a:br>
              <a:rPr lang="ru-RU" dirty="0">
                <a:solidFill>
                  <a:schemeClr val="accent1">
                    <a:lumMod val="50000"/>
                  </a:schemeClr>
                </a:solidFill>
                <a:latin typeface="Arial" panose="020B0604020202020204" pitchFamily="34" charset="0"/>
                <a:cs typeface="Arial" panose="020B0604020202020204" pitchFamily="34" charset="0"/>
              </a:rPr>
            </a:br>
            <a:endParaRPr lang="ru-RU"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008112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836712"/>
            <a:ext cx="8712968" cy="5760640"/>
          </a:xfrm>
        </p:spPr>
        <p:txBody>
          <a:bodyPr>
            <a:normAutofit fontScale="92500" lnSpcReduction="20000"/>
          </a:bodyPr>
          <a:lstStyle/>
          <a:p>
            <a:endParaRPr lang="ru-RU" dirty="0"/>
          </a:p>
          <a:p>
            <a:pPr marL="0" indent="0">
              <a:buNone/>
            </a:pPr>
            <a:r>
              <a:rPr lang="ru-RU" dirty="0" smtClean="0">
                <a:latin typeface="Arial" panose="020B0604020202020204" pitchFamily="34" charset="0"/>
                <a:cs typeface="Arial" panose="020B0604020202020204" pitchFamily="34" charset="0"/>
              </a:rPr>
              <a:t>Я </a:t>
            </a:r>
            <a:r>
              <a:rPr lang="ru-RU" dirty="0">
                <a:latin typeface="Arial" panose="020B0604020202020204" pitchFamily="34" charset="0"/>
                <a:cs typeface="Arial" panose="020B0604020202020204" pitchFamily="34" charset="0"/>
              </a:rPr>
              <a:t>— человек компанейский, очень скучаю, когда остаюсь один. По обыкновению беру пример со своих более сильных по характеру друзей. Не всегда заканчиваю начатое дело, особенно если меня никто не проверяет и не помогает. Очень люблю всякие развлечения, выпивку в компании друзей. Всегда хочу повеселиться. Вообще мне нравится все то, что запрещено. Мои домашние упрекают меня в том, что я ленив, неаккуратен, беспорядочен, но меня эти упреки мало трогают. Протрезвев, раскаиваюсь в своих поступках, ругаю себя, но в то </a:t>
            </a:r>
            <a:r>
              <a:rPr lang="ru-RU" i="1" dirty="0">
                <a:latin typeface="Arial" panose="020B0604020202020204" pitchFamily="34" charset="0"/>
                <a:cs typeface="Arial" panose="020B0604020202020204" pitchFamily="34" charset="0"/>
              </a:rPr>
              <a:t>же </a:t>
            </a:r>
            <a:r>
              <a:rPr lang="ru-RU" dirty="0">
                <a:latin typeface="Arial" panose="020B0604020202020204" pitchFamily="34" charset="0"/>
                <a:cs typeface="Arial" panose="020B0604020202020204" pitchFamily="34" charset="0"/>
              </a:rPr>
              <a:t>время, подумав, понимаю, что вина моя не так уж велика. Если бы не ряд некоторых обстоятельств, то было бы все иначе. Хотел бы иметь верного друга, который бы меня защищал от бед, иначе я могу пропасть. О будущем своем я думаю мало, особенно в моменты, когда мне весело и хорошо. </a:t>
            </a:r>
          </a:p>
          <a:p>
            <a:endParaRPr lang="ru-RU" dirty="0">
              <a:latin typeface="Arial" panose="020B0604020202020204" pitchFamily="34" charset="0"/>
              <a:cs typeface="Arial" panose="020B0604020202020204" pitchFamily="34" charset="0"/>
            </a:endParaRPr>
          </a:p>
        </p:txBody>
      </p:sp>
      <p:sp>
        <p:nvSpPr>
          <p:cNvPr id="2" name="Заголовок 1"/>
          <p:cNvSpPr>
            <a:spLocks noGrp="1"/>
          </p:cNvSpPr>
          <p:nvPr>
            <p:ph type="title"/>
          </p:nvPr>
        </p:nvSpPr>
        <p:spPr/>
        <p:txBody>
          <a:bodyPr>
            <a:normAutofit fontScale="90000"/>
          </a:bodyPr>
          <a:lstStyle/>
          <a:p>
            <a:r>
              <a:rPr lang="ru-RU" b="1" dirty="0">
                <a:solidFill>
                  <a:schemeClr val="accent1">
                    <a:lumMod val="50000"/>
                  </a:schemeClr>
                </a:solidFill>
                <a:latin typeface="Arial" panose="020B0604020202020204" pitchFamily="34" charset="0"/>
                <a:cs typeface="Arial" panose="020B0604020202020204" pitchFamily="34" charset="0"/>
              </a:rPr>
              <a:t>КАРТОЧКА "М" </a:t>
            </a:r>
            <a:r>
              <a:rPr lang="ru-RU" dirty="0">
                <a:solidFill>
                  <a:schemeClr val="accent1">
                    <a:lumMod val="50000"/>
                  </a:schemeClr>
                </a:solidFill>
                <a:latin typeface="Arial" panose="020B0604020202020204" pitchFamily="34" charset="0"/>
                <a:cs typeface="Arial" panose="020B0604020202020204" pitchFamily="34" charset="0"/>
              </a:rPr>
              <a:t/>
            </a:r>
            <a:br>
              <a:rPr lang="ru-RU" dirty="0">
                <a:solidFill>
                  <a:schemeClr val="accent1">
                    <a:lumMod val="50000"/>
                  </a:schemeClr>
                </a:solidFill>
                <a:latin typeface="Arial" panose="020B0604020202020204" pitchFamily="34" charset="0"/>
                <a:cs typeface="Arial" panose="020B0604020202020204" pitchFamily="34" charset="0"/>
              </a:rPr>
            </a:br>
            <a:endParaRPr lang="ru-RU"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096379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544616"/>
          </a:xfrm>
        </p:spPr>
        <p:txBody>
          <a:bodyPr>
            <a:normAutofit fontScale="92500" lnSpcReduction="20000"/>
          </a:bodyPr>
          <a:lstStyle/>
          <a:p>
            <a:endParaRPr lang="ru-RU" dirty="0"/>
          </a:p>
          <a:p>
            <a:pPr marL="0" indent="0">
              <a:buNone/>
            </a:pPr>
            <a:r>
              <a:rPr lang="ru-RU" dirty="0" smtClean="0">
                <a:latin typeface="Arial" panose="020B0604020202020204" pitchFamily="34" charset="0"/>
                <a:cs typeface="Arial" panose="020B0604020202020204" pitchFamily="34" charset="0"/>
              </a:rPr>
              <a:t>Я </a:t>
            </a:r>
            <a:r>
              <a:rPr lang="ru-RU" dirty="0">
                <a:latin typeface="Arial" panose="020B0604020202020204" pitchFamily="34" charset="0"/>
                <a:cs typeface="Arial" panose="020B0604020202020204" pitchFamily="34" charset="0"/>
              </a:rPr>
              <a:t>считаю, что надо жить так, как живут все, не отрываться от коллектива, не отставать от окружающих, но и не забегать вперед. Не люблю оригинальность, люблю, чтобы у меня все было, как у людей: хорошая, в меру модная одежда — не такая, чтобы все оборачивались на улице, дома — хорошая обстановка и все необходимое. Стараюсь жить так, чтобы обо мне никто не мог сказать ничего плохого: ни товарищи, ни соседи, ни близкие. Развлекаться люблю как все: если выпить, то в меру и не часто, посидеть в кругу приятелей, посмотреть телевизор. Каких-нибудь особенных развлечений не ищу. Не люблю тех, кто слишком оригинальничает, модничает, ломает устоявшийся порядок, гонится за новизной. Считаю, что мнение большинства всегда правильно и противопоставлять себя большинству плохо и вредно </a:t>
            </a:r>
          </a:p>
          <a:p>
            <a:endParaRPr lang="ru-RU" dirty="0"/>
          </a:p>
        </p:txBody>
      </p:sp>
      <p:sp>
        <p:nvSpPr>
          <p:cNvPr id="2" name="Заголовок 1"/>
          <p:cNvSpPr>
            <a:spLocks noGrp="1"/>
          </p:cNvSpPr>
          <p:nvPr>
            <p:ph type="title"/>
          </p:nvPr>
        </p:nvSpPr>
        <p:spPr/>
        <p:txBody>
          <a:bodyPr>
            <a:normAutofit fontScale="90000"/>
          </a:bodyPr>
          <a:lstStyle/>
          <a:p>
            <a:r>
              <a:rPr lang="ru-RU" b="1" dirty="0">
                <a:solidFill>
                  <a:schemeClr val="accent1">
                    <a:lumMod val="50000"/>
                  </a:schemeClr>
                </a:solidFill>
                <a:latin typeface="Arial" panose="020B0604020202020204" pitchFamily="34" charset="0"/>
                <a:cs typeface="Arial" panose="020B0604020202020204" pitchFamily="34" charset="0"/>
              </a:rPr>
              <a:t>КАРТОЧКА "Н" </a:t>
            </a:r>
            <a:r>
              <a:rPr lang="ru-RU" dirty="0">
                <a:solidFill>
                  <a:schemeClr val="accent1">
                    <a:lumMod val="50000"/>
                  </a:schemeClr>
                </a:solidFill>
                <a:latin typeface="Arial" panose="020B0604020202020204" pitchFamily="34" charset="0"/>
                <a:cs typeface="Arial" panose="020B0604020202020204" pitchFamily="34" charset="0"/>
              </a:rPr>
              <a:t/>
            </a:r>
            <a:br>
              <a:rPr lang="ru-RU" dirty="0">
                <a:solidFill>
                  <a:schemeClr val="accent1">
                    <a:lumMod val="50000"/>
                  </a:schemeClr>
                </a:solidFill>
                <a:latin typeface="Arial" panose="020B0604020202020204" pitchFamily="34" charset="0"/>
                <a:cs typeface="Arial" panose="020B0604020202020204" pitchFamily="34" charset="0"/>
              </a:rPr>
            </a:br>
            <a:endParaRPr lang="ru-RU"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609514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1604" y="1000108"/>
            <a:ext cx="8686800" cy="5311492"/>
          </a:xfrm>
        </p:spPr>
        <p:txBody>
          <a:bodyPr>
            <a:normAutofit fontScale="70000" lnSpcReduction="20000"/>
          </a:bodyPr>
          <a:lstStyle/>
          <a:p>
            <a:pPr marL="0" indent="0">
              <a:buNone/>
            </a:pPr>
            <a:r>
              <a:rPr lang="ru-RU" sz="3800" dirty="0" smtClean="0"/>
              <a:t>Словесные </a:t>
            </a:r>
            <a:r>
              <a:rPr lang="ru-RU" sz="3800" dirty="0"/>
              <a:t>портреты характерологических типов зашифрованы буквенными обозначениями: </a:t>
            </a:r>
            <a:endParaRPr lang="ru-RU" sz="3800" dirty="0" smtClean="0"/>
          </a:p>
          <a:p>
            <a:pPr marL="0" indent="0">
              <a:buNone/>
            </a:pPr>
            <a:endParaRPr lang="ru-RU" dirty="0"/>
          </a:p>
          <a:p>
            <a:pPr marL="0" indent="0">
              <a:buNone/>
            </a:pPr>
            <a:r>
              <a:rPr lang="ru-RU" b="1" dirty="0">
                <a:latin typeface="Arial" panose="020B0604020202020204" pitchFamily="34" charset="0"/>
                <a:cs typeface="Arial" panose="020B0604020202020204" pitchFamily="34" charset="0"/>
              </a:rPr>
              <a:t>•А — меланхолический </a:t>
            </a:r>
          </a:p>
          <a:p>
            <a:pPr marL="0" indent="0">
              <a:buNone/>
            </a:pPr>
            <a:r>
              <a:rPr lang="ru-RU" b="1" dirty="0">
                <a:latin typeface="Arial" panose="020B0604020202020204" pitchFamily="34" charset="0"/>
                <a:cs typeface="Arial" panose="020B0604020202020204" pitchFamily="34" charset="0"/>
              </a:rPr>
              <a:t>•Б — гипертимный </a:t>
            </a:r>
          </a:p>
          <a:p>
            <a:pPr marL="0" indent="0">
              <a:buNone/>
            </a:pPr>
            <a:r>
              <a:rPr lang="ru-RU" b="1" dirty="0">
                <a:latin typeface="Arial" panose="020B0604020202020204" pitchFamily="34" charset="0"/>
                <a:cs typeface="Arial" panose="020B0604020202020204" pitchFamily="34" charset="0"/>
              </a:rPr>
              <a:t>•В — циклоидный </a:t>
            </a:r>
          </a:p>
          <a:p>
            <a:pPr marL="0" indent="0">
              <a:buNone/>
            </a:pPr>
            <a:r>
              <a:rPr lang="ru-RU" b="1" dirty="0">
                <a:latin typeface="Arial" panose="020B0604020202020204" pitchFamily="34" charset="0"/>
                <a:cs typeface="Arial" panose="020B0604020202020204" pitchFamily="34" charset="0"/>
              </a:rPr>
              <a:t>•Г — эмоционально-лабильный </a:t>
            </a:r>
          </a:p>
          <a:p>
            <a:pPr marL="0" indent="0">
              <a:buNone/>
            </a:pPr>
            <a:r>
              <a:rPr lang="ru-RU" b="1" dirty="0">
                <a:latin typeface="Arial" panose="020B0604020202020204" pitchFamily="34" charset="0"/>
                <a:cs typeface="Arial" panose="020B0604020202020204" pitchFamily="34" charset="0"/>
              </a:rPr>
              <a:t>•Д — неврастенический </a:t>
            </a:r>
          </a:p>
          <a:p>
            <a:pPr marL="0" indent="0">
              <a:buNone/>
            </a:pPr>
            <a:r>
              <a:rPr lang="ru-RU" b="1" dirty="0">
                <a:latin typeface="Arial" panose="020B0604020202020204" pitchFamily="34" charset="0"/>
                <a:cs typeface="Arial" panose="020B0604020202020204" pitchFamily="34" charset="0"/>
              </a:rPr>
              <a:t>•Е — сензитивный </a:t>
            </a:r>
          </a:p>
          <a:p>
            <a:pPr marL="0" indent="0">
              <a:buNone/>
            </a:pPr>
            <a:r>
              <a:rPr lang="ru-RU" b="1" dirty="0">
                <a:latin typeface="Arial" panose="020B0604020202020204" pitchFamily="34" charset="0"/>
                <a:cs typeface="Arial" panose="020B0604020202020204" pitchFamily="34" charset="0"/>
              </a:rPr>
              <a:t>•Ж — психастенический </a:t>
            </a:r>
          </a:p>
          <a:p>
            <a:pPr marL="0" indent="0">
              <a:buNone/>
            </a:pPr>
            <a:r>
              <a:rPr lang="ru-RU" b="1" dirty="0">
                <a:latin typeface="Arial" panose="020B0604020202020204" pitchFamily="34" charset="0"/>
                <a:cs typeface="Arial" panose="020B0604020202020204" pitchFamily="34" charset="0"/>
              </a:rPr>
              <a:t>•3 — шизоидный </a:t>
            </a:r>
          </a:p>
          <a:p>
            <a:pPr marL="0" indent="0">
              <a:buNone/>
            </a:pPr>
            <a:r>
              <a:rPr lang="ru-RU" b="1" dirty="0">
                <a:latin typeface="Arial" panose="020B0604020202020204" pitchFamily="34" charset="0"/>
                <a:cs typeface="Arial" panose="020B0604020202020204" pitchFamily="34" charset="0"/>
              </a:rPr>
              <a:t>•И — паранойяльный </a:t>
            </a:r>
          </a:p>
          <a:p>
            <a:pPr marL="0" indent="0">
              <a:buNone/>
            </a:pPr>
            <a:r>
              <a:rPr lang="ru-RU" b="1" dirty="0">
                <a:latin typeface="Arial" panose="020B0604020202020204" pitchFamily="34" charset="0"/>
                <a:cs typeface="Arial" panose="020B0604020202020204" pitchFamily="34" charset="0"/>
              </a:rPr>
              <a:t>•К — эпилептоидный </a:t>
            </a:r>
          </a:p>
          <a:p>
            <a:pPr marL="0" indent="0">
              <a:buNone/>
            </a:pPr>
            <a:r>
              <a:rPr lang="ru-RU" b="1" dirty="0">
                <a:latin typeface="Arial" panose="020B0604020202020204" pitchFamily="34" charset="0"/>
                <a:cs typeface="Arial" panose="020B0604020202020204" pitchFamily="34" charset="0"/>
              </a:rPr>
              <a:t>•Л — истерический </a:t>
            </a:r>
          </a:p>
          <a:p>
            <a:pPr marL="0" indent="0">
              <a:buNone/>
            </a:pPr>
            <a:r>
              <a:rPr lang="ru-RU" b="1" dirty="0">
                <a:latin typeface="Arial" panose="020B0604020202020204" pitchFamily="34" charset="0"/>
                <a:cs typeface="Arial" panose="020B0604020202020204" pitchFamily="34" charset="0"/>
              </a:rPr>
              <a:t>•М — неустойчивый </a:t>
            </a:r>
          </a:p>
          <a:p>
            <a:pPr marL="0" indent="0">
              <a:buNone/>
            </a:pPr>
            <a:r>
              <a:rPr lang="ru-RU" b="1" dirty="0">
                <a:latin typeface="Arial" panose="020B0604020202020204" pitchFamily="34" charset="0"/>
                <a:cs typeface="Arial" panose="020B0604020202020204" pitchFamily="34" charset="0"/>
              </a:rPr>
              <a:t>•Н — конформный </a:t>
            </a:r>
          </a:p>
        </p:txBody>
      </p:sp>
      <p:sp>
        <p:nvSpPr>
          <p:cNvPr id="2" name="Заголовок 1"/>
          <p:cNvSpPr>
            <a:spLocks noGrp="1"/>
          </p:cNvSpPr>
          <p:nvPr>
            <p:ph type="title"/>
          </p:nvPr>
        </p:nvSpPr>
        <p:spPr>
          <a:xfrm>
            <a:off x="1000100" y="274638"/>
            <a:ext cx="7686700" cy="634082"/>
          </a:xfrm>
        </p:spPr>
        <p:txBody>
          <a:bodyPr>
            <a:normAutofit fontScale="90000"/>
          </a:bodyPr>
          <a:lstStyle/>
          <a:p>
            <a:r>
              <a:rPr lang="ru-RU" dirty="0" smtClean="0"/>
              <a:t/>
            </a:r>
            <a:br>
              <a:rPr lang="ru-RU" dirty="0" smtClean="0"/>
            </a:br>
            <a:r>
              <a:rPr lang="ru-RU" b="1" dirty="0" smtClean="0">
                <a:solidFill>
                  <a:schemeClr val="accent1">
                    <a:lumMod val="50000"/>
                  </a:schemeClr>
                </a:solidFill>
                <a:latin typeface="Arial" panose="020B0604020202020204" pitchFamily="34" charset="0"/>
                <a:cs typeface="Arial" panose="020B0604020202020204" pitchFamily="34" charset="0"/>
              </a:rPr>
              <a:t>Интерпретация </a:t>
            </a:r>
            <a:r>
              <a:rPr lang="ru-RU" b="1" dirty="0">
                <a:solidFill>
                  <a:schemeClr val="accent1">
                    <a:lumMod val="50000"/>
                  </a:schemeClr>
                </a:solidFill>
                <a:latin typeface="Arial" panose="020B0604020202020204" pitchFamily="34" charset="0"/>
                <a:cs typeface="Arial" panose="020B0604020202020204" pitchFamily="34" charset="0"/>
              </a:rPr>
              <a:t>результатов </a:t>
            </a:r>
            <a:r>
              <a:rPr lang="ru-RU" dirty="0">
                <a:latin typeface="Arial" panose="020B0604020202020204" pitchFamily="34" charset="0"/>
                <a:cs typeface="Arial" panose="020B0604020202020204" pitchFamily="34" charset="0"/>
              </a:rPr>
              <a:t/>
            </a:r>
            <a:br>
              <a:rPr lang="ru-RU" dirty="0">
                <a:latin typeface="Arial" panose="020B0604020202020204" pitchFamily="34" charset="0"/>
                <a:cs typeface="Arial" panose="020B0604020202020204" pitchFamily="34" charset="0"/>
              </a:rPr>
            </a:br>
            <a:endParaRPr lang="ru-RU"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986411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solidFill>
                  <a:schemeClr val="accent1">
                    <a:lumMod val="50000"/>
                  </a:schemeClr>
                </a:solidFill>
                <a:latin typeface="Arial" pitchFamily="34" charset="0"/>
                <a:cs typeface="Arial" pitchFamily="34" charset="0"/>
              </a:rPr>
              <a:t>Методика </a:t>
            </a:r>
            <a:r>
              <a:rPr lang="ru-RU" dirty="0" err="1" smtClean="0">
                <a:solidFill>
                  <a:schemeClr val="accent1">
                    <a:lumMod val="50000"/>
                  </a:schemeClr>
                </a:solidFill>
                <a:latin typeface="Arial" pitchFamily="34" charset="0"/>
                <a:cs typeface="Arial" pitchFamily="34" charset="0"/>
              </a:rPr>
              <a:t>аутоидентификации</a:t>
            </a:r>
            <a:r>
              <a:rPr lang="ru-RU" dirty="0" smtClean="0">
                <a:solidFill>
                  <a:schemeClr val="accent1">
                    <a:lumMod val="50000"/>
                  </a:schemeClr>
                </a:solidFill>
                <a:latin typeface="Arial" pitchFamily="34" charset="0"/>
                <a:cs typeface="Arial" pitchFamily="34" charset="0"/>
              </a:rPr>
              <a:t> акцентуаций характера Э.Г. </a:t>
            </a:r>
            <a:r>
              <a:rPr lang="ru-RU" dirty="0" err="1" smtClean="0">
                <a:solidFill>
                  <a:schemeClr val="accent1">
                    <a:lumMod val="50000"/>
                  </a:schemeClr>
                </a:solidFill>
                <a:latin typeface="Arial" pitchFamily="34" charset="0"/>
                <a:cs typeface="Arial" pitchFamily="34" charset="0"/>
              </a:rPr>
              <a:t>Эйдемиллера</a:t>
            </a:r>
            <a:r>
              <a:rPr lang="ru-RU" dirty="0" smtClean="0">
                <a:solidFill>
                  <a:schemeClr val="accent1">
                    <a:lumMod val="50000"/>
                  </a:schemeClr>
                </a:solidFill>
                <a:latin typeface="Arial" pitchFamily="34" charset="0"/>
                <a:cs typeface="Arial" pitchFamily="34" charset="0"/>
              </a:rPr>
              <a:t>  поможет подростку и его родителям лучше узнать личностные особенности обучающегося. Желательно проводить совместно с </a:t>
            </a:r>
            <a:r>
              <a:rPr lang="ru-RU" dirty="0" smtClean="0">
                <a:solidFill>
                  <a:schemeClr val="bg2">
                    <a:lumMod val="25000"/>
                  </a:schemeClr>
                </a:solidFill>
                <a:latin typeface="Arial" pitchFamily="34" charset="0"/>
                <a:cs typeface="Arial" pitchFamily="34" charset="0"/>
              </a:rPr>
              <a:t>м</a:t>
            </a:r>
            <a:r>
              <a:rPr lang="ru-RU" dirty="0" smtClean="0">
                <a:solidFill>
                  <a:schemeClr val="bg2">
                    <a:lumMod val="25000"/>
                  </a:schemeClr>
                </a:solidFill>
                <a:latin typeface="Arial" pitchFamily="34" charset="0"/>
                <a:cs typeface="Arial" pitchFamily="34" charset="0"/>
              </a:rPr>
              <a:t>етодикой </a:t>
            </a:r>
            <a:r>
              <a:rPr lang="ru-RU" dirty="0" smtClean="0">
                <a:solidFill>
                  <a:schemeClr val="bg2">
                    <a:lumMod val="25000"/>
                  </a:schemeClr>
                </a:solidFill>
                <a:latin typeface="Arial" pitchFamily="34" charset="0"/>
                <a:cs typeface="Arial" pitchFamily="34" charset="0"/>
              </a:rPr>
              <a:t>диагностики акцентуаций характера К. </a:t>
            </a:r>
            <a:r>
              <a:rPr lang="ru-RU" dirty="0" err="1" smtClean="0">
                <a:solidFill>
                  <a:schemeClr val="bg2">
                    <a:lumMod val="25000"/>
                  </a:schemeClr>
                </a:solidFill>
                <a:latin typeface="Arial" pitchFamily="34" charset="0"/>
                <a:cs typeface="Arial" pitchFamily="34" charset="0"/>
              </a:rPr>
              <a:t>Леонгарда</a:t>
            </a:r>
            <a:r>
              <a:rPr lang="ru-RU" dirty="0" smtClean="0">
                <a:solidFill>
                  <a:schemeClr val="bg2">
                    <a:lumMod val="25000"/>
                  </a:schemeClr>
                </a:solidFill>
                <a:latin typeface="Arial" pitchFamily="34" charset="0"/>
                <a:cs typeface="Arial" pitchFamily="34" charset="0"/>
              </a:rPr>
              <a:t> </a:t>
            </a:r>
            <a:endParaRPr lang="ru-RU" dirty="0">
              <a:solidFill>
                <a:schemeClr val="bg2">
                  <a:lumMod val="25000"/>
                </a:schemeClr>
              </a:solidFill>
              <a:latin typeface="Arial" pitchFamily="34" charset="0"/>
              <a:cs typeface="Arial" pitchFamily="34" charset="0"/>
            </a:endParaRPr>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404664"/>
            <a:ext cx="8003232" cy="5602627"/>
          </a:xfrm>
        </p:spPr>
        <p:txBody>
          <a:bodyPr>
            <a:normAutofit/>
          </a:bodyPr>
          <a:lstStyle/>
          <a:p>
            <a:pPr marL="0" indent="0">
              <a:buNone/>
            </a:pPr>
            <a:r>
              <a:rPr lang="ru-RU" sz="3000" dirty="0" smtClean="0">
                <a:solidFill>
                  <a:schemeClr val="accent4">
                    <a:lumMod val="75000"/>
                  </a:schemeClr>
                </a:solidFill>
                <a:latin typeface="Arial" panose="020B0604020202020204" pitchFamily="34" charset="0"/>
                <a:cs typeface="Arial" panose="020B0604020202020204" pitchFamily="34" charset="0"/>
              </a:rPr>
              <a:t>ИНСТРУКЦИЯ </a:t>
            </a:r>
            <a:r>
              <a:rPr lang="ru-RU" sz="3000" dirty="0">
                <a:solidFill>
                  <a:schemeClr val="accent4">
                    <a:lumMod val="75000"/>
                  </a:schemeClr>
                </a:solidFill>
                <a:latin typeface="Arial" panose="020B0604020202020204" pitchFamily="34" charset="0"/>
                <a:cs typeface="Arial" panose="020B0604020202020204" pitchFamily="34" charset="0"/>
              </a:rPr>
              <a:t>ИСПЫТУЕМОМУ</a:t>
            </a:r>
            <a:r>
              <a:rPr lang="ru-RU" sz="3000" dirty="0">
                <a:latin typeface="Arial" panose="020B0604020202020204" pitchFamily="34" charset="0"/>
                <a:cs typeface="Arial" panose="020B0604020202020204" pitchFamily="34" charset="0"/>
              </a:rPr>
              <a:t>: </a:t>
            </a:r>
            <a:endParaRPr lang="ru-RU" sz="3000" dirty="0" smtClean="0">
              <a:latin typeface="Arial" panose="020B0604020202020204" pitchFamily="34" charset="0"/>
              <a:cs typeface="Arial" panose="020B0604020202020204" pitchFamily="34" charset="0"/>
            </a:endParaRPr>
          </a:p>
          <a:p>
            <a:pPr marL="0" indent="0">
              <a:buNone/>
            </a:pPr>
            <a:r>
              <a:rPr lang="ru-RU" sz="3000" dirty="0" smtClean="0">
                <a:latin typeface="Arial" panose="020B0604020202020204" pitchFamily="34" charset="0"/>
                <a:cs typeface="Arial" panose="020B0604020202020204" pitchFamily="34" charset="0"/>
              </a:rPr>
              <a:t>Вам </a:t>
            </a:r>
            <a:r>
              <a:rPr lang="ru-RU" sz="3000" dirty="0">
                <a:latin typeface="Arial" panose="020B0604020202020204" pitchFamily="34" charset="0"/>
                <a:cs typeface="Arial" panose="020B0604020202020204" pitchFamily="34" charset="0"/>
              </a:rPr>
              <a:t>необходимо ознакомиться с содержанием всех предложенных характеристик и выбрать одну или несколько карточек, на которых, по вашему мнению, наиболее полно и похоже описан ваш характер. Если вы выберите несколько карточек сразу, то разложите их в порядке важности. Для проведения исследования потребуется 13 карточек с описанием характерологических типов: </a:t>
            </a:r>
          </a:p>
          <a:p>
            <a:endParaRPr lang="ru-RU" dirty="0"/>
          </a:p>
        </p:txBody>
      </p:sp>
    </p:spTree>
    <p:extLst>
      <p:ext uri="{BB962C8B-B14F-4D97-AF65-F5344CB8AC3E}">
        <p14:creationId xmlns="" xmlns:p14="http://schemas.microsoft.com/office/powerpoint/2010/main" val="1522985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96752"/>
            <a:ext cx="8435280" cy="5328592"/>
          </a:xfrm>
        </p:spPr>
        <p:txBody>
          <a:bodyPr>
            <a:normAutofit fontScale="70000" lnSpcReduction="20000"/>
          </a:bodyPr>
          <a:lstStyle/>
          <a:p>
            <a:pPr marL="0" indent="0">
              <a:buNone/>
            </a:pPr>
            <a:r>
              <a:rPr lang="ru-RU" sz="3600" dirty="0" smtClean="0">
                <a:latin typeface="Arial" panose="020B0604020202020204" pitchFamily="34" charset="0"/>
                <a:cs typeface="Arial" panose="020B0604020202020204" pitchFamily="34" charset="0"/>
              </a:rPr>
              <a:t>•</a:t>
            </a:r>
            <a:r>
              <a:rPr lang="ru-RU" sz="3600" dirty="0">
                <a:latin typeface="Arial" panose="020B0604020202020204" pitchFamily="34" charset="0"/>
                <a:cs typeface="Arial" panose="020B0604020202020204" pitchFamily="34" charset="0"/>
              </a:rPr>
              <a:t>Я — прирожденный пессимист, настроение у меня всегда понижено, мир я воспринимаю как бы сквозь черные очки, жизнь мне часто кажется бессмысленной, во всем вижу лишь мрачные стороны. Никак не могу отделаться от ощущения, что вот-вот должно случиться что-то плохое. Мне кажется, что я в чем-то виноват и потому окружающие ко мне плохо относятся, смотрят свысока. Я мрачен, угрюм, всем недоволен. Все делаю медленно, неторопливо. Мои друзья говорят, что лицо у меня печальное, что от меня веет унынием. Я не способен к волевому усилию, от трудностей впадаю в отчаяние. Особенно плохо себя чувствую по утрам, просыпаюсь с ощущением разбитости, усталости. Часто у меня бывают запоры. Жизнь моя — нелепая и мучительная пытка, иногда приходят мысли о ее никчемности, бесцельности. </a:t>
            </a:r>
          </a:p>
          <a:p>
            <a:endParaRPr lang="ru-RU" dirty="0"/>
          </a:p>
        </p:txBody>
      </p:sp>
      <p:sp>
        <p:nvSpPr>
          <p:cNvPr id="2" name="Заголовок 1"/>
          <p:cNvSpPr>
            <a:spLocks noGrp="1"/>
          </p:cNvSpPr>
          <p:nvPr>
            <p:ph type="title"/>
          </p:nvPr>
        </p:nvSpPr>
        <p:spPr>
          <a:xfrm>
            <a:off x="539552" y="274638"/>
            <a:ext cx="8147248" cy="922114"/>
          </a:xfrm>
        </p:spPr>
        <p:txBody>
          <a:bodyPr>
            <a:normAutofit fontScale="90000"/>
          </a:bodyPr>
          <a:lstStyle/>
          <a:p>
            <a:pPr algn="ctr"/>
            <a:r>
              <a:rPr lang="ru-RU" b="1" dirty="0">
                <a:solidFill>
                  <a:schemeClr val="accent1">
                    <a:lumMod val="50000"/>
                  </a:schemeClr>
                </a:solidFill>
                <a:latin typeface="Arial" panose="020B0604020202020204" pitchFamily="34" charset="0"/>
                <a:cs typeface="Arial" panose="020B0604020202020204" pitchFamily="34" charset="0"/>
              </a:rPr>
              <a:t>КАРТОЧКА "А" </a:t>
            </a:r>
            <a:r>
              <a:rPr lang="ru-RU" dirty="0">
                <a:solidFill>
                  <a:schemeClr val="accent1">
                    <a:lumMod val="50000"/>
                  </a:schemeClr>
                </a:solidFill>
                <a:latin typeface="Arial" panose="020B0604020202020204" pitchFamily="34" charset="0"/>
                <a:cs typeface="Arial" panose="020B0604020202020204" pitchFamily="34" charset="0"/>
              </a:rPr>
              <a:t/>
            </a:r>
            <a:br>
              <a:rPr lang="ru-RU" dirty="0">
                <a:solidFill>
                  <a:schemeClr val="accent1">
                    <a:lumMod val="50000"/>
                  </a:schemeClr>
                </a:solidFill>
                <a:latin typeface="Arial" panose="020B0604020202020204" pitchFamily="34" charset="0"/>
                <a:cs typeface="Arial" panose="020B0604020202020204" pitchFamily="34" charset="0"/>
              </a:rPr>
            </a:br>
            <a:endParaRPr lang="ru-RU"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499828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20688"/>
            <a:ext cx="8640960" cy="5505475"/>
          </a:xfrm>
        </p:spPr>
        <p:txBody>
          <a:bodyPr>
            <a:normAutofit fontScale="25000" lnSpcReduction="20000"/>
          </a:bodyPr>
          <a:lstStyle/>
          <a:p>
            <a:endParaRPr lang="ru-RU" dirty="0"/>
          </a:p>
          <a:p>
            <a:pPr marL="0" indent="0">
              <a:buNone/>
            </a:pPr>
            <a:r>
              <a:rPr lang="ru-RU" sz="6200" dirty="0" smtClean="0">
                <a:latin typeface="Arial" panose="020B0604020202020204" pitchFamily="34" charset="0"/>
                <a:cs typeface="Arial" panose="020B0604020202020204" pitchFamily="34" charset="0"/>
              </a:rPr>
              <a:t>•</a:t>
            </a:r>
            <a:r>
              <a:rPr lang="ru-RU" sz="8000" dirty="0">
                <a:latin typeface="Arial" panose="020B0604020202020204" pitchFamily="34" charset="0"/>
                <a:cs typeface="Arial" panose="020B0604020202020204" pitchFamily="34" charset="0"/>
              </a:rPr>
              <a:t>У меня всегда хорошее настроение. Обо мне можно смело сказать, что характер у меня приветливый и открытый. Думаю, что я добр, во всяком случае, охотно принимаю участие в судьбе моих друзей, которых, кстати, у меня много- Я — не молчун, с удовольствием принимаю участие в беседе. Охотно помогаю людям, но поскольку много раздаю обещаний, то, естественно, далеко не все могу сдержать. Терпеть не могу нудную, кропотливую работу, которая требует усидчивости и терпения. На работе у меня так много всяких дел, что не успеваю все сделать вовремя. Замечал, что окружающие охотно слушают меня, потом повторяют мои наиболее остроумные высказывания. Мне ничего не стоит высмеять своего противника. У меня часто бывают оригинальные идеи, но, сознаюсь, не очень люблю заниматься их претворением в жизнь. Люблю девушек, они мне признавались, что я — галантный ухажер. Все же могу сказать, что из встречающихся мне людей, мало кого поставил бы выше себя. Не люблю, когда мне противоречат, это начинает меня раздражать и я веду себя грубо, кричу, ругаюсь, оскорбляю всех подряд. У меня отличный аппетит. В школе у меня была репутация шалуна, учителя считали меня заводилой во всех шалостях, пожалуй, не без оснований. Кто видел мою мимику, способность передразнивать и копировать людей, всегда говорили, чтобы я шел в актеры. Житейские невзгоды переношу легко, деньгам счет не веду, легко даю их в долг, также легко сам залезаю в долги. </a:t>
            </a:r>
          </a:p>
          <a:p>
            <a:endParaRPr lang="ru-RU" sz="8000" dirty="0">
              <a:latin typeface="Arial" panose="020B0604020202020204" pitchFamily="34" charset="0"/>
              <a:cs typeface="Arial" panose="020B0604020202020204" pitchFamily="34" charset="0"/>
            </a:endParaRPr>
          </a:p>
        </p:txBody>
      </p:sp>
      <p:sp>
        <p:nvSpPr>
          <p:cNvPr id="2" name="Заголовок 1"/>
          <p:cNvSpPr>
            <a:spLocks noGrp="1"/>
          </p:cNvSpPr>
          <p:nvPr>
            <p:ph type="title"/>
          </p:nvPr>
        </p:nvSpPr>
        <p:spPr>
          <a:xfrm>
            <a:off x="1714480" y="274638"/>
            <a:ext cx="6972320" cy="706090"/>
          </a:xfrm>
        </p:spPr>
        <p:txBody>
          <a:bodyPr>
            <a:normAutofit fontScale="90000"/>
          </a:bodyPr>
          <a:lstStyle/>
          <a:p>
            <a:r>
              <a:rPr lang="ru-RU" b="1" dirty="0">
                <a:solidFill>
                  <a:schemeClr val="accent1">
                    <a:lumMod val="50000"/>
                  </a:schemeClr>
                </a:solidFill>
              </a:rPr>
              <a:t>КАРТОЧКА "Б" </a:t>
            </a:r>
            <a:r>
              <a:rPr lang="ru-RU" dirty="0">
                <a:solidFill>
                  <a:schemeClr val="accent1">
                    <a:lumMod val="50000"/>
                  </a:schemeClr>
                </a:solidFill>
              </a:rPr>
              <a:t/>
            </a:r>
            <a:br>
              <a:rPr lang="ru-RU" dirty="0">
                <a:solidFill>
                  <a:schemeClr val="accent1">
                    <a:lumMod val="50000"/>
                  </a:schemeClr>
                </a:solidFill>
              </a:rPr>
            </a:br>
            <a:endParaRPr lang="ru-RU" dirty="0">
              <a:solidFill>
                <a:schemeClr val="accent1">
                  <a:lumMod val="50000"/>
                </a:schemeClr>
              </a:solidFill>
            </a:endParaRPr>
          </a:p>
        </p:txBody>
      </p:sp>
    </p:spTree>
    <p:extLst>
      <p:ext uri="{BB962C8B-B14F-4D97-AF65-F5344CB8AC3E}">
        <p14:creationId xmlns="" xmlns:p14="http://schemas.microsoft.com/office/powerpoint/2010/main" val="2529477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052736"/>
            <a:ext cx="8291264" cy="5544616"/>
          </a:xfrm>
        </p:spPr>
        <p:txBody>
          <a:bodyPr>
            <a:normAutofit fontScale="85000" lnSpcReduction="20000"/>
          </a:bodyPr>
          <a:lstStyle/>
          <a:p>
            <a:endParaRPr lang="ru-RU" dirty="0"/>
          </a:p>
          <a:p>
            <a:pPr marL="0" indent="0">
              <a:buNone/>
            </a:pPr>
            <a:r>
              <a:rPr lang="ru-RU" dirty="0" smtClean="0">
                <a:latin typeface="Arial" panose="020B0604020202020204" pitchFamily="34" charset="0"/>
                <a:cs typeface="Arial" panose="020B0604020202020204" pitchFamily="34" charset="0"/>
              </a:rPr>
              <a:t>Пожалуй</a:t>
            </a:r>
            <a:r>
              <a:rPr lang="ru-RU" dirty="0">
                <a:latin typeface="Arial" panose="020B0604020202020204" pitchFamily="34" charset="0"/>
                <a:cs typeface="Arial" panose="020B0604020202020204" pitchFamily="34" charset="0"/>
              </a:rPr>
              <a:t>, главное в моем характере — беспричинная смена периодов разного настроения: то длительное время я себя чувствую очень хорошо, все у меня получается, работа спорится, хорошо сплю у меня прекрасный аппетит, часто встречаюсь с друзьями, хожу с ними в кино, на танцы. Неприятности переношу легко. Однако совершенно неожиданно у меня может портиться настроение, подчас на продолжительное время — на недели, даже месяцы. Мне становится все безразлично, чувствую себя в этот период больным, унылым, перестаю верить в себя. Иногда появляется страх, что со мной может что-то случиться. От встречающихся трудностей, неприятностей впадаю в уныние. Плохо сплю, просыпаясь с ощущением разбитости, плохо ем. Мне не хочется встречаться с людьми, их общество раздражает меня. Хочется лежать в постели и забыть обо всем. Я заметил, что такие смены периодов хорошего настроения и плохого чаще всего происходят либо весной, либо осенью. </a:t>
            </a:r>
          </a:p>
        </p:txBody>
      </p:sp>
      <p:sp>
        <p:nvSpPr>
          <p:cNvPr id="2" name="Заголовок 1"/>
          <p:cNvSpPr>
            <a:spLocks noGrp="1"/>
          </p:cNvSpPr>
          <p:nvPr>
            <p:ph type="title"/>
          </p:nvPr>
        </p:nvSpPr>
        <p:spPr>
          <a:xfrm>
            <a:off x="1571604" y="214290"/>
            <a:ext cx="7290562" cy="850106"/>
          </a:xfrm>
        </p:spPr>
        <p:txBody>
          <a:bodyPr>
            <a:normAutofit fontScale="90000"/>
          </a:bodyPr>
          <a:lstStyle/>
          <a:p>
            <a:r>
              <a:rPr lang="ru-RU" b="1" dirty="0">
                <a:solidFill>
                  <a:schemeClr val="accent1">
                    <a:lumMod val="50000"/>
                  </a:schemeClr>
                </a:solidFill>
                <a:latin typeface="Arial" panose="020B0604020202020204" pitchFamily="34" charset="0"/>
                <a:cs typeface="Arial" panose="020B0604020202020204" pitchFamily="34" charset="0"/>
              </a:rPr>
              <a:t>КАРТОЧКА "В" </a:t>
            </a:r>
            <a:r>
              <a:rPr lang="ru-RU" dirty="0">
                <a:solidFill>
                  <a:schemeClr val="accent1">
                    <a:lumMod val="50000"/>
                  </a:schemeClr>
                </a:solidFill>
                <a:latin typeface="Arial" panose="020B0604020202020204" pitchFamily="34" charset="0"/>
                <a:cs typeface="Arial" panose="020B0604020202020204" pitchFamily="34" charset="0"/>
              </a:rPr>
              <a:t/>
            </a:r>
            <a:br>
              <a:rPr lang="ru-RU" dirty="0">
                <a:solidFill>
                  <a:schemeClr val="accent1">
                    <a:lumMod val="50000"/>
                  </a:schemeClr>
                </a:solidFill>
                <a:latin typeface="Arial" panose="020B0604020202020204" pitchFamily="34" charset="0"/>
                <a:cs typeface="Arial" panose="020B0604020202020204" pitchFamily="34" charset="0"/>
              </a:rPr>
            </a:br>
            <a:endParaRPr lang="ru-RU"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062610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052736"/>
            <a:ext cx="8363272" cy="5073427"/>
          </a:xfrm>
        </p:spPr>
        <p:txBody>
          <a:bodyPr>
            <a:normAutofit fontScale="55000" lnSpcReduction="20000"/>
          </a:bodyPr>
          <a:lstStyle/>
          <a:p>
            <a:endParaRPr lang="ru-RU" dirty="0"/>
          </a:p>
          <a:p>
            <a:pPr marL="0" indent="0">
              <a:buNone/>
            </a:pPr>
            <a:r>
              <a:rPr lang="ru-RU" sz="4400" dirty="0" smtClean="0">
                <a:latin typeface="Arial" panose="020B0604020202020204" pitchFamily="34" charset="0"/>
                <a:cs typeface="Arial" panose="020B0604020202020204" pitchFamily="34" charset="0"/>
              </a:rPr>
              <a:t>По </a:t>
            </a:r>
            <a:r>
              <a:rPr lang="ru-RU" sz="4400" dirty="0">
                <a:latin typeface="Arial" panose="020B0604020202020204" pitchFamily="34" charset="0"/>
                <a:cs typeface="Arial" panose="020B0604020202020204" pitchFamily="34" charset="0"/>
              </a:rPr>
              <a:t>характеру я человек веселый, открытый, добродушный, однако, малейшая неприятность (перемена погоды, грубое слово, неприязненный взгляд и т.п.) омрачает меня, приводит в глубокое уныние, но ненадолго. Какая-нибудь интересная новость, теплое участие помогают мне обрести прежнее расположение духа. В течение дня настроение у меня может неоднократно меняться от самых разнообразных причин. Даже себе не ясно бывает, почему вдруг стало так тоскливо, хотя до этого чувствовал себя хорошо, был весел. Очень внушаем и робок, такой </a:t>
            </a:r>
            <a:r>
              <a:rPr lang="ru-RU" sz="4400" i="1" dirty="0">
                <a:latin typeface="Arial" panose="020B0604020202020204" pitchFamily="34" charset="0"/>
                <a:cs typeface="Arial" panose="020B0604020202020204" pitchFamily="34" charset="0"/>
              </a:rPr>
              <a:t>уж. </a:t>
            </a:r>
            <a:r>
              <a:rPr lang="ru-RU" sz="4400" dirty="0">
                <a:latin typeface="Arial" panose="020B0604020202020204" pitchFamily="34" charset="0"/>
                <a:cs typeface="Arial" panose="020B0604020202020204" pitchFamily="34" charset="0"/>
              </a:rPr>
              <a:t>у меня характер немного детский, слишком нежный. Моим чувством как-то не особенно верят, считают их слишком поверхностными, хотя это, конечно, не так. Различные, даже мелкие неприятности переношу тяжело </a:t>
            </a:r>
          </a:p>
          <a:p>
            <a:endParaRPr lang="ru-RU" sz="4400" dirty="0"/>
          </a:p>
        </p:txBody>
      </p:sp>
      <p:sp>
        <p:nvSpPr>
          <p:cNvPr id="2" name="Заголовок 1"/>
          <p:cNvSpPr>
            <a:spLocks noGrp="1"/>
          </p:cNvSpPr>
          <p:nvPr>
            <p:ph type="title"/>
          </p:nvPr>
        </p:nvSpPr>
        <p:spPr>
          <a:xfrm>
            <a:off x="1714480" y="274638"/>
            <a:ext cx="6972320" cy="922114"/>
          </a:xfrm>
        </p:spPr>
        <p:txBody>
          <a:bodyPr>
            <a:normAutofit/>
          </a:bodyPr>
          <a:lstStyle/>
          <a:p>
            <a:r>
              <a:rPr lang="ru-RU" sz="4000" b="1" dirty="0">
                <a:solidFill>
                  <a:schemeClr val="accent1">
                    <a:lumMod val="50000"/>
                  </a:schemeClr>
                </a:solidFill>
                <a:latin typeface="Arial" panose="020B0604020202020204" pitchFamily="34" charset="0"/>
                <a:cs typeface="Arial" panose="020B0604020202020204" pitchFamily="34" charset="0"/>
              </a:rPr>
              <a:t>КАРТОЧКА "Г"</a:t>
            </a:r>
            <a:endParaRPr lang="ru-RU" sz="40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762321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85000" lnSpcReduction="20000"/>
          </a:bodyPr>
          <a:lstStyle/>
          <a:p>
            <a:pPr marL="0" indent="0">
              <a:buNone/>
            </a:pPr>
            <a:r>
              <a:rPr lang="ru-RU" dirty="0" smtClean="0">
                <a:latin typeface="Arial" panose="020B0604020202020204" pitchFamily="34" charset="0"/>
                <a:cs typeface="Arial" panose="020B0604020202020204" pitchFamily="34" charset="0"/>
              </a:rPr>
              <a:t>Я </a:t>
            </a:r>
            <a:r>
              <a:rPr lang="ru-RU" dirty="0">
                <a:latin typeface="Arial" panose="020B0604020202020204" pitchFamily="34" charset="0"/>
                <a:cs typeface="Arial" panose="020B0604020202020204" pitchFamily="34" charset="0"/>
              </a:rPr>
              <a:t>часто чувствую себя вялым, уставшим. Настроение у меня, как правило, угнетенное. Одним людям я нехотя подчиняюсь, другими могу командовать. Мне очень трудно сосредоточиться, выполнять работу, связанную с длительным усилием и напряжением, в таких случаях появляется чувство усталости, сонливости. Меня очень беспокоит собственное здоровье. Иногда меня беспокоят колющие боли в сердце, иногда головная боль. Аппетит у меня плохой. Сплю плохо, долго не могу заснуть, иногда даже хочется принять снотворное, часто вижу кошмарные сны. Сон зачастую не приносит освежения. С утра вялый и сонливый, но к вечеру состояние улучшается — расхожусь. Подчас мне трудно сдержаться, по малейшему поводу раздражаюсь, кричу, даже плачу. С трудом привыкаю к новому коллективу. Аккуратным меня не назовешь, часто меня упрекают за то, что вещи лежат в беспорядке. </a:t>
            </a:r>
          </a:p>
          <a:p>
            <a:endParaRPr lang="ru-RU" dirty="0"/>
          </a:p>
        </p:txBody>
      </p:sp>
      <p:sp>
        <p:nvSpPr>
          <p:cNvPr id="2" name="Заголовок 1"/>
          <p:cNvSpPr>
            <a:spLocks noGrp="1"/>
          </p:cNvSpPr>
          <p:nvPr>
            <p:ph type="title"/>
          </p:nvPr>
        </p:nvSpPr>
        <p:spPr>
          <a:xfrm>
            <a:off x="1357290" y="274638"/>
            <a:ext cx="7329510" cy="778098"/>
          </a:xfrm>
        </p:spPr>
        <p:txBody>
          <a:bodyPr>
            <a:normAutofit fontScale="90000"/>
          </a:bodyPr>
          <a:lstStyle/>
          <a:p>
            <a:r>
              <a:rPr lang="ru-RU" b="1" dirty="0">
                <a:solidFill>
                  <a:schemeClr val="accent1">
                    <a:lumMod val="50000"/>
                  </a:schemeClr>
                </a:solidFill>
                <a:latin typeface="Arial" panose="020B0604020202020204" pitchFamily="34" charset="0"/>
                <a:cs typeface="Arial" panose="020B0604020202020204" pitchFamily="34" charset="0"/>
              </a:rPr>
              <a:t>КАРТОЧКА "Д" </a:t>
            </a:r>
            <a:r>
              <a:rPr lang="ru-RU" dirty="0">
                <a:solidFill>
                  <a:schemeClr val="accent1">
                    <a:lumMod val="50000"/>
                  </a:schemeClr>
                </a:solidFill>
                <a:latin typeface="Arial" panose="020B0604020202020204" pitchFamily="34" charset="0"/>
                <a:cs typeface="Arial" panose="020B0604020202020204" pitchFamily="34" charset="0"/>
              </a:rPr>
              <a:t/>
            </a:r>
            <a:br>
              <a:rPr lang="ru-RU" dirty="0">
                <a:solidFill>
                  <a:schemeClr val="accent1">
                    <a:lumMod val="50000"/>
                  </a:schemeClr>
                </a:solidFill>
                <a:latin typeface="Arial" panose="020B0604020202020204" pitchFamily="34" charset="0"/>
                <a:cs typeface="Arial" panose="020B0604020202020204" pitchFamily="34" charset="0"/>
              </a:rPr>
            </a:br>
            <a:endParaRPr lang="ru-RU"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330784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340768"/>
            <a:ext cx="8363272" cy="4785395"/>
          </a:xfrm>
        </p:spPr>
        <p:txBody>
          <a:bodyPr>
            <a:normAutofit fontScale="77500" lnSpcReduction="20000"/>
          </a:bodyPr>
          <a:lstStyle/>
          <a:p>
            <a:pPr marL="0" indent="0">
              <a:buNone/>
            </a:pPr>
            <a:r>
              <a:rPr lang="ru-RU" dirty="0" smtClean="0">
                <a:latin typeface="Arial" panose="020B0604020202020204" pitchFamily="34" charset="0"/>
                <a:cs typeface="Arial" panose="020B0604020202020204" pitchFamily="34" charset="0"/>
              </a:rPr>
              <a:t>Пожалуй</a:t>
            </a:r>
            <a:r>
              <a:rPr lang="ru-RU" dirty="0">
                <a:latin typeface="Arial" panose="020B0604020202020204" pitchFamily="34" charset="0"/>
                <a:cs typeface="Arial" panose="020B0604020202020204" pitchFamily="34" charset="0"/>
              </a:rPr>
              <a:t>, будет правильным сказать про меня, что я — человек робкий, застенчивый, впечатлительный, малодушный. Я очень страдаю, если со мной обращаются грубо, не могу дать отпор, постоять за себя. Людское общество меня утомляет, предпочитаю одиночество. Боюсь темноты, вздрагиваю от малейшего шороха, не переношу вида крови. Меня тошнит при виде нечистот. Не выношу горячих споров, стараюсь избегать скандалов, конфликтов: уж лучше я уступлю. Меня не покидает ощущение собственной неполноценности. Нередко мне кажется, что окружающие меня осуждают. Настроение у меня, как правило, пониженное. Меня очень мучает ощущение того, что я не такой, как все, крайне не уверен в себе, с завистью смотрю на людей сильных, решительных, уверенных в себе. При появлении в большом обществе робею, чувствую себя неловко, краснею, начинаю заикаться. Сон у меня неспокойный, тревожный, полный кошмарных сновидений. </a:t>
            </a:r>
          </a:p>
          <a:p>
            <a:endParaRPr lang="ru-RU" dirty="0"/>
          </a:p>
        </p:txBody>
      </p:sp>
      <p:sp>
        <p:nvSpPr>
          <p:cNvPr id="2" name="Заголовок 1"/>
          <p:cNvSpPr>
            <a:spLocks noGrp="1"/>
          </p:cNvSpPr>
          <p:nvPr>
            <p:ph type="title"/>
          </p:nvPr>
        </p:nvSpPr>
        <p:spPr/>
        <p:txBody>
          <a:bodyPr>
            <a:normAutofit/>
          </a:bodyPr>
          <a:lstStyle/>
          <a:p>
            <a:r>
              <a:rPr lang="ru-RU" sz="4000" b="1" dirty="0">
                <a:solidFill>
                  <a:schemeClr val="accent1">
                    <a:lumMod val="50000"/>
                  </a:schemeClr>
                </a:solidFill>
                <a:latin typeface="Arial" panose="020B0604020202020204" pitchFamily="34" charset="0"/>
                <a:cs typeface="Arial" panose="020B0604020202020204" pitchFamily="34" charset="0"/>
              </a:rPr>
              <a:t>КАРТОЧКА "Е"</a:t>
            </a:r>
            <a:endParaRPr lang="ru-RU" sz="40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589167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171</TotalTime>
  <Words>2606</Words>
  <Application>Microsoft Office PowerPoint</Application>
  <PresentationFormat>Экран (4:3)</PresentationFormat>
  <Paragraphs>55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Открытая</vt:lpstr>
      <vt:lpstr>Методика аутоидентификации акцентуаций характера Э.Г. Эйдемиллера</vt:lpstr>
      <vt:lpstr>Слайд 2</vt:lpstr>
      <vt:lpstr>Слайд 3</vt:lpstr>
      <vt:lpstr>КАРТОЧКА "А"  </vt:lpstr>
      <vt:lpstr>КАРТОЧКА "Б"  </vt:lpstr>
      <vt:lpstr>КАРТОЧКА "В"  </vt:lpstr>
      <vt:lpstr>КАРТОЧКА "Г"</vt:lpstr>
      <vt:lpstr>КАРТОЧКА "Д"  </vt:lpstr>
      <vt:lpstr>КАРТОЧКА "Е"</vt:lpstr>
      <vt:lpstr> КАРТОЧКА "Ж"  </vt:lpstr>
      <vt:lpstr>КАРТОЧКА "3"  </vt:lpstr>
      <vt:lpstr> КАРТОЧКА "И"  </vt:lpstr>
      <vt:lpstr>КАРТОЧКА "К"  </vt:lpstr>
      <vt:lpstr>КАРТОЧКА "Л"  </vt:lpstr>
      <vt:lpstr>КАРТОЧКА "М"  </vt:lpstr>
      <vt:lpstr>КАРТОЧКА "Н"  </vt:lpstr>
      <vt:lpstr> Интерпретация результатов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Задачи психологического  консультирования родителей  </dc:title>
  <dc:creator>2 кабинет</dc:creator>
  <cp:lastModifiedBy>4 кабинет</cp:lastModifiedBy>
  <cp:revision>20</cp:revision>
  <dcterms:created xsi:type="dcterms:W3CDTF">2021-10-04T18:20:47Z</dcterms:created>
  <dcterms:modified xsi:type="dcterms:W3CDTF">2021-10-20T07:10:29Z</dcterms:modified>
</cp:coreProperties>
</file>