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1" r:id="rId3"/>
    <p:sldId id="276" r:id="rId4"/>
    <p:sldId id="283" r:id="rId5"/>
    <p:sldId id="270" r:id="rId6"/>
    <p:sldId id="285" r:id="rId7"/>
    <p:sldId id="290" r:id="rId8"/>
    <p:sldId id="284" r:id="rId9"/>
    <p:sldId id="292" r:id="rId10"/>
    <p:sldId id="287" r:id="rId11"/>
    <p:sldId id="288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196752"/>
            <a:ext cx="6497308" cy="2592288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Возрастные особенности подросткового возраста</a:t>
            </a:r>
            <a:r>
              <a:rPr lang="ru-RU" dirty="0"/>
              <a:t/>
            </a:r>
            <a:br>
              <a:rPr lang="ru-RU" dirty="0"/>
            </a:b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221088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составитель: </a:t>
            </a:r>
          </a:p>
          <a:p>
            <a:r>
              <a:rPr lang="ru-RU" sz="2000" dirty="0" smtClean="0"/>
              <a:t>педагог-психолог ЦПМСС </a:t>
            </a:r>
            <a:br>
              <a:rPr lang="ru-RU" sz="2000" dirty="0" smtClean="0"/>
            </a:br>
            <a:r>
              <a:rPr lang="ru-RU" sz="2000" dirty="0" smtClean="0"/>
              <a:t>Белкина Галина Михайловна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6270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latin typeface="Bookman Old Style" pitchFamily="18" charset="0"/>
              </a:rPr>
              <a:t>Созидательные приемы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827584" y="764704"/>
            <a:ext cx="7488832" cy="533129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проявление доброты, внимания, заботы;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просьба;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поощрение (одобрение, похвала, награда, доверие, удовлетворение определенных интересов и потребностей, выражение положительного отношения). Применяя поощрение, следует руководствоваться такими положениями: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поощряется только тот положительный поступок, который является нерядовым для данного учащегося или в данных условиях;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награда должна быть каждый раз, когда совершается нерядовой поступок;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поощряя ребенка, следует указывать конкретный поступок, являющийся причиной награды;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помните важнейшее положение: что бы ни случилось, не лишайте ребенка заслуженной похвалы и награды;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1700" b="1" dirty="0" smtClean="0">
                <a:latin typeface="Bookman Old Style" panose="02050604050505020204" pitchFamily="18" charset="0"/>
              </a:rPr>
              <a:t>ребенку необходима своя доля свободы от приказаний, распоряжений, уговоров взрослых, особенно однообразных внушений. Будем помнить о внушаемости ребенка. Уважайте тайну ребенка;</a:t>
            </a:r>
          </a:p>
        </p:txBody>
      </p:sp>
    </p:spTree>
    <p:extLst>
      <p:ext uri="{BB962C8B-B14F-4D97-AF65-F5344CB8AC3E}">
        <p14:creationId xmlns="" xmlns:p14="http://schemas.microsoft.com/office/powerpoint/2010/main" val="92208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92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latin typeface="Bookman Old Style" pitchFamily="18" charset="0"/>
              </a:rPr>
              <a:t>Созидательные приемы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755576" y="836713"/>
            <a:ext cx="7632848" cy="52592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если обстоятельства вынуждают, приказывайте решительно и твердо;</a:t>
            </a:r>
          </a:p>
          <a:p>
            <a:pPr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всегда учитывайте состояние ребенка; 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не унижайте ребенка; 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соблюдайте закон неприкосновенности личности. Определяйте только поступки, только конкретные действия. Не «ты плохой», а «ты сделал плохо», не «ты жестокий», а «ты жестоко поступил».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«авансирование личности» – высказывание положительного мнения о личности, хотя он этого в настоящее время в полной мере еще не заслуживает. Аванс побуждает к лучшему; </a:t>
            </a:r>
          </a:p>
          <a:p>
            <a:pPr algn="just"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ru-RU" altLang="ru-RU" sz="2000" b="1" dirty="0" smtClean="0">
                <a:latin typeface="Bookman Old Style" panose="02050604050505020204" pitchFamily="18" charset="0"/>
              </a:rPr>
              <a:t>Прощение. Умение прощать — необходимейшее качество для педагога. Самое главное - трезво оценивать факты.</a:t>
            </a:r>
          </a:p>
        </p:txBody>
      </p:sp>
    </p:spTree>
    <p:extLst>
      <p:ext uri="{BB962C8B-B14F-4D97-AF65-F5344CB8AC3E}">
        <p14:creationId xmlns="" xmlns:p14="http://schemas.microsoft.com/office/powerpoint/2010/main" val="75445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9" descr="30 а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01008"/>
            <a:ext cx="1513706" cy="195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6"/>
          <a:stretch>
            <a:fillRect/>
          </a:stretch>
        </p:blipFill>
        <p:spPr bwMode="auto">
          <a:xfrm>
            <a:off x="2051720" y="2492896"/>
            <a:ext cx="1247430" cy="174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1471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>
                <a:solidFill>
                  <a:schemeClr val="accent4">
                    <a:lumMod val="50000"/>
                  </a:schemeClr>
                </a:solidFill>
                <a:latin typeface="Franklin Gothic Medium"/>
              </a:rPr>
              <a:t>Для подростков характерна полярность психики: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7"/>
            <a:ext cx="6912768" cy="36038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ru-RU" sz="1800" dirty="0"/>
          </a:p>
          <a:p>
            <a:pPr marL="457200" indent="-457200">
              <a:lnSpc>
                <a:spcPct val="80000"/>
              </a:lnSpc>
              <a:defRPr/>
            </a:pPr>
            <a:r>
              <a:rPr lang="ru-RU" dirty="0">
                <a:solidFill>
                  <a:srgbClr val="008000"/>
                </a:solidFill>
              </a:rPr>
              <a:t>Целеустремленность, настойчивость</a:t>
            </a:r>
            <a:r>
              <a:rPr lang="ru-RU" dirty="0"/>
              <a:t>  быстро сменяется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импульсивностью,</a:t>
            </a:r>
            <a:r>
              <a:rPr lang="ru-RU" dirty="0"/>
              <a:t> 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Развязность</a:t>
            </a:r>
            <a:r>
              <a:rPr lang="ru-RU" dirty="0"/>
              <a:t> в поведении порой сочетается с </a:t>
            </a:r>
            <a:r>
              <a:rPr lang="ru-RU" dirty="0">
                <a:solidFill>
                  <a:srgbClr val="008000"/>
                </a:solidFill>
              </a:rPr>
              <a:t>застенчивостью</a:t>
            </a:r>
            <a:r>
              <a:rPr lang="ru-RU" dirty="0"/>
              <a:t>; 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dirty="0">
                <a:solidFill>
                  <a:srgbClr val="008000"/>
                </a:solidFill>
              </a:rPr>
              <a:t>Романтические настроения</a:t>
            </a:r>
            <a:r>
              <a:rPr lang="ru-RU" dirty="0"/>
              <a:t> нередко граничат с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цинизмом, расчетливостью</a:t>
            </a:r>
            <a:r>
              <a:rPr lang="ru-RU" dirty="0">
                <a:solidFill>
                  <a:srgbClr val="FF0000"/>
                </a:solidFill>
              </a:rPr>
              <a:t>; 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dirty="0">
                <a:solidFill>
                  <a:srgbClr val="008000"/>
                </a:solidFill>
              </a:rPr>
              <a:t>Нежность, ласковость</a:t>
            </a:r>
            <a:r>
              <a:rPr lang="ru-RU" dirty="0"/>
              <a:t> бывают на фоне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недетской жестокости</a:t>
            </a:r>
            <a:r>
              <a:rPr lang="ru-RU" dirty="0">
                <a:solidFill>
                  <a:srgbClr val="FF0000"/>
                </a:solidFill>
              </a:rPr>
              <a:t>,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Неустойчивость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интересов, мнения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altLang="ru-RU" dirty="0">
                <a:solidFill>
                  <a:srgbClr val="008000"/>
                </a:solidFill>
              </a:rPr>
              <a:t>Потребность в общении</a:t>
            </a:r>
            <a:r>
              <a:rPr lang="ru-RU" altLang="ru-RU" dirty="0"/>
              <a:t> </a:t>
            </a:r>
            <a:r>
              <a:rPr lang="ru-RU" altLang="ru-RU" dirty="0" smtClean="0"/>
              <a:t>сменяется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altLang="ru-RU" dirty="0" smtClean="0">
                <a:solidFill>
                  <a:schemeClr val="accent4">
                    <a:lumMod val="50000"/>
                  </a:schemeClr>
                </a:solidFill>
              </a:rPr>
              <a:t>желанием уединиться</a:t>
            </a:r>
            <a:endParaRPr lang="ru-RU" dirty="0"/>
          </a:p>
        </p:txBody>
      </p:sp>
      <p:pic>
        <p:nvPicPr>
          <p:cNvPr id="6" name="Picture 9" descr="30 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77072"/>
            <a:ext cx="1636769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6"/>
          <a:stretch>
            <a:fillRect/>
          </a:stretch>
        </p:blipFill>
        <p:spPr bwMode="auto">
          <a:xfrm>
            <a:off x="0" y="692696"/>
            <a:ext cx="1475656" cy="16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3290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508576" cy="108012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Основные новообразования возраста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43050"/>
            <a:ext cx="6885978" cy="430623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Развитие самосознания.</a:t>
            </a:r>
          </a:p>
          <a:p>
            <a:r>
              <a:rPr lang="ru-RU" b="1" dirty="0" smtClean="0"/>
              <a:t>Формирование самооценки.</a:t>
            </a:r>
          </a:p>
          <a:p>
            <a:r>
              <a:rPr lang="ru-RU" b="1" dirty="0" smtClean="0"/>
              <a:t>Формирование внутренней психологической среды.</a:t>
            </a:r>
          </a:p>
          <a:p>
            <a:r>
              <a:rPr lang="ru-RU" b="1" dirty="0" smtClean="0"/>
              <a:t>Переживания, связанные с отношением к собственной личности (как правило отрицательные).</a:t>
            </a:r>
          </a:p>
          <a:p>
            <a:r>
              <a:rPr lang="ru-RU" b="1" dirty="0" smtClean="0"/>
              <a:t>Подростки находят у себя все новые недостатки.</a:t>
            </a:r>
          </a:p>
          <a:p>
            <a:r>
              <a:rPr lang="ru-RU" b="1" dirty="0" smtClean="0"/>
              <a:t>Важно давать положительную обратную связь.</a:t>
            </a:r>
          </a:p>
          <a:p>
            <a:r>
              <a:rPr lang="ru-RU" b="1" dirty="0" smtClean="0"/>
              <a:t>Самооценка крайне неустойчива.</a:t>
            </a:r>
          </a:p>
          <a:p>
            <a:r>
              <a:rPr lang="ru-RU" b="1" dirty="0" smtClean="0"/>
              <a:t>Появляется чувство «взрослости». Надо уважать это чувство и перестраивать свои отношения с детьми.</a:t>
            </a:r>
          </a:p>
          <a:p>
            <a:r>
              <a:rPr lang="ru-RU" b="1" dirty="0" smtClean="0"/>
              <a:t>Формируются нравственные понятия, суждения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9" descr="30 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1636769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764704"/>
            <a:ext cx="6965245" cy="120248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Внутренний</a:t>
            </a:r>
            <a:r>
              <a:rPr lang="ru-RU" sz="4400" b="1" i="1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</a:rPr>
              <a:t>конфликт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4932040" y="2132856"/>
            <a:ext cx="3456384" cy="2232248"/>
          </a:xfrm>
          <a:prstGeom prst="wedgeEllipseCallout">
            <a:avLst>
              <a:gd name="adj1" fmla="val -48273"/>
              <a:gd name="adj2" fmla="val 82764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434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b="1" dirty="0" smtClean="0">
                <a:solidFill>
                  <a:srgbClr val="FFFFFF"/>
                </a:solidFill>
              </a:rPr>
              <a:t>Я должен выглядеть как все в моей компании. Я не должен выделяться в классе.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rgbClr val="FFFFFF"/>
              </a:solidFill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1115616" y="2420888"/>
            <a:ext cx="3491880" cy="1872208"/>
          </a:xfrm>
          <a:prstGeom prst="wedgeEllipseCallout">
            <a:avLst>
              <a:gd name="adj1" fmla="val 34079"/>
              <a:gd name="adj2" fmla="val 101037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FFFFFF"/>
                </a:solidFill>
              </a:rPr>
              <a:t>Я – это я. Я сам всё знаю! Я буду делать всё  так, как считаю нужным! </a:t>
            </a:r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6"/>
          <a:stretch>
            <a:fillRect/>
          </a:stretch>
        </p:blipFill>
        <p:spPr bwMode="auto">
          <a:xfrm>
            <a:off x="3851920" y="4941168"/>
            <a:ext cx="1247430" cy="174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725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24600" cy="1368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Ведущий вид деятельности – интимно-личностное общение.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6580584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Учение отходит на второй план.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самоутверждении ( в определенном социометрическом статусе</a:t>
            </a:r>
            <a:r>
              <a:rPr lang="ru-RU" dirty="0" smtClean="0"/>
              <a:t>).</a:t>
            </a:r>
          </a:p>
          <a:p>
            <a:r>
              <a:rPr lang="ru-RU" dirty="0"/>
              <a:t>5-6 класс – появляется мотив занять определенное место в коллективе.</a:t>
            </a:r>
          </a:p>
          <a:p>
            <a:r>
              <a:rPr lang="ru-RU" dirty="0"/>
              <a:t>7-8 класс – стремление к автономии в коллективе сверстников, желание быть значимым в глазах сверстников.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6"/>
          <a:stretch>
            <a:fillRect/>
          </a:stretch>
        </p:blipFill>
        <p:spPr bwMode="auto">
          <a:xfrm>
            <a:off x="6660232" y="1700808"/>
            <a:ext cx="172819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6"/>
          <a:stretch>
            <a:fillRect/>
          </a:stretch>
        </p:blipFill>
        <p:spPr bwMode="auto">
          <a:xfrm>
            <a:off x="6588224" y="1700808"/>
            <a:ext cx="172819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Самооценка </a:t>
            </a:r>
            <a:endParaRPr lang="ru-RU" b="1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4392487"/>
          </a:xfrm>
        </p:spPr>
        <p:txBody>
          <a:bodyPr>
            <a:normAutofit/>
          </a:bodyPr>
          <a:lstStyle/>
          <a:p>
            <a:pPr algn="ctr">
              <a:buClrTx/>
              <a:buFont typeface="Wingdings 2" panose="05020102010507070707" pitchFamily="18" charset="2"/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Родителю необходимо</a:t>
            </a: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alt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Tx/>
              <a:buFont typeface="Wingdings 2" panose="05020102010507070707" pitchFamily="18" charset="2"/>
              <a:buChar char="P"/>
            </a:pP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</a:rPr>
              <a:t>Выделять позитивные качества, а не только негативные</a:t>
            </a:r>
          </a:p>
          <a:p>
            <a:pPr algn="just">
              <a:buClrTx/>
              <a:buFont typeface="Wingdings 2" panose="05020102010507070707" pitchFamily="18" charset="2"/>
              <a:buChar char="P"/>
            </a:pP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</a:rPr>
              <a:t>Снижать планку достижений, а точнее давать право на ошибку, признавать ее обучающее воздействие, показывать, что «эталоны» (взрослые) тоже ошибаются</a:t>
            </a:r>
          </a:p>
          <a:p>
            <a:pPr algn="just">
              <a:buClrTx/>
              <a:buFont typeface="Wingdings 2" panose="05020102010507070707" pitchFamily="18" charset="2"/>
              <a:buChar char="P"/>
            </a:pP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</a:rPr>
              <a:t>Оказывать эмоциональную поддержку</a:t>
            </a:r>
          </a:p>
        </p:txBody>
      </p:sp>
      <p:pic>
        <p:nvPicPr>
          <p:cNvPr id="4" name="Picture 9" descr="30 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725144"/>
            <a:ext cx="1636769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52410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1018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3200" b="1" i="1" dirty="0" smtClean="0"/>
              <a:t>ВАЖНО!</a:t>
            </a:r>
          </a:p>
          <a:p>
            <a:pPr algn="just">
              <a:buFont typeface="Wingdings 2" panose="05020102010507070707" pitchFamily="18" charset="2"/>
              <a:buNone/>
            </a:pPr>
            <a:endParaRPr lang="ru-RU" altLang="ru-RU" sz="2400" b="1" i="1" dirty="0" smtClean="0">
              <a:latin typeface="Arial Black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</a:t>
            </a:r>
            <a:r>
              <a:rPr lang="ru-RU" altLang="ru-RU" sz="2800" b="1" dirty="0" smtClean="0"/>
              <a:t>В воспитании положительные переживания должны преобладать над отрицательными, поэтому все же хвалить и поощрять ребенка надо чаще, чем ругать.</a:t>
            </a:r>
          </a:p>
          <a:p>
            <a:endParaRPr lang="ru-RU" altLang="ru-RU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3315" name="Picture 6" descr="C:\Users\Anton\AppData\Local\Microsoft\Windows\Temporary Internet Files\Content.IE5\3MB08MY2\MC9004373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5064"/>
            <a:ext cx="403244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2813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Недостаточный опыт общения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4118055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  Подросток часто не знает как вести себя в той или иной ситуации.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  Так что помимо повышенной потребности в общении для этого возраста </a:t>
            </a: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</a:rPr>
              <a:t>характерна и агрессия, замкнутость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, вызванные неспособностью объяснить свое поведение, а так же незнанием конструктивных способов решения конфликтных ситуаций.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altLang="ru-RU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Достаточно эффективным в этом случае будет совместный анализ поступков ребенка. </a:t>
            </a:r>
          </a:p>
          <a:p>
            <a:endParaRPr lang="ru-RU" altLang="ru-RU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9" descr="30 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93096"/>
            <a:ext cx="1636769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1246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3812962"/>
              </p:ext>
            </p:extLst>
          </p:nvPr>
        </p:nvGraphicFramePr>
        <p:xfrm>
          <a:off x="755576" y="2348880"/>
          <a:ext cx="7704856" cy="3645408"/>
        </p:xfrm>
        <a:graphic>
          <a:graphicData uri="http://schemas.openxmlformats.org/drawingml/2006/table">
            <a:tbl>
              <a:tblPr/>
              <a:tblGrid>
                <a:gridCol w="3782384"/>
                <a:gridCol w="3922472"/>
              </a:tblGrid>
              <a:tr h="156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внимания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форма: делает все, чтобы оказаться в центре внимания.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Пассивная форма: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демонстрирует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поведение «в час по чайной ложке».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форма: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вспышки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негодования, конфронтация.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Пассивная форма: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обещание сделать,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 в реальности — тихое непослушание.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Месть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форма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прямые физические и непрямые психологические акты насилия.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Пассивная форма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полное игнорирование попыток контакта.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Избегание неудачи 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форма: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эмоциональный взрыв,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отчаяние, слезы.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Пассивная форма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откладывание на потом,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недоведение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конца, уход в болезнь.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739443"/>
            <a:ext cx="756084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Четыре мотива поведения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(почему дети нарушают правила)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Американский педагог Рудольф </a:t>
            </a:r>
            <a:r>
              <a:rPr kumimoji="0" lang="ru-RU" altLang="ru-RU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Дрейкурс</a:t>
            </a:r>
            <a:r>
              <a:rPr kumimoji="0" lang="ru-RU" alt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мотива нарушения правил учениками. </a:t>
            </a:r>
            <a:br>
              <a:rPr kumimoji="0" lang="ru-RU" alt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9" descr="30 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636769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5256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512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Возрастные особенности подросткового возраста </vt:lpstr>
      <vt:lpstr>Для подростков характерна полярность психики:</vt:lpstr>
      <vt:lpstr>Основные новообразования возраста </vt:lpstr>
      <vt:lpstr>Внутренний конфликт</vt:lpstr>
      <vt:lpstr>Ведущий вид деятельности – интимно-личностное общение.</vt:lpstr>
      <vt:lpstr>Самооценка </vt:lpstr>
      <vt:lpstr>Слайд 7</vt:lpstr>
      <vt:lpstr>Недостаточный опыт общения</vt:lpstr>
      <vt:lpstr>Слайд 9</vt:lpstr>
      <vt:lpstr>Созидательные приемы</vt:lpstr>
      <vt:lpstr>Созидательные приемы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младшего школьного возраста</dc:title>
  <cp:lastModifiedBy>4 кабинет</cp:lastModifiedBy>
  <cp:revision>49</cp:revision>
  <dcterms:modified xsi:type="dcterms:W3CDTF">2021-10-20T07:21:09Z</dcterms:modified>
</cp:coreProperties>
</file>