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56" r:id="rId2"/>
    <p:sldId id="257" r:id="rId3"/>
    <p:sldId id="276" r:id="rId4"/>
    <p:sldId id="258" r:id="rId5"/>
    <p:sldId id="277" r:id="rId6"/>
    <p:sldId id="259" r:id="rId7"/>
    <p:sldId id="278" r:id="rId8"/>
    <p:sldId id="260" r:id="rId9"/>
    <p:sldId id="279" r:id="rId10"/>
    <p:sldId id="261" r:id="rId11"/>
    <p:sldId id="262" r:id="rId12"/>
    <p:sldId id="263" r:id="rId13"/>
    <p:sldId id="264" r:id="rId14"/>
    <p:sldId id="265" r:id="rId15"/>
    <p:sldId id="266" r:id="rId16"/>
    <p:sldId id="280" r:id="rId17"/>
    <p:sldId id="281" r:id="rId18"/>
    <p:sldId id="267" r:id="rId19"/>
    <p:sldId id="268" r:id="rId20"/>
    <p:sldId id="269" r:id="rId21"/>
    <p:sldId id="270" r:id="rId22"/>
    <p:sldId id="282" r:id="rId23"/>
    <p:sldId id="271" r:id="rId24"/>
    <p:sldId id="272" r:id="rId25"/>
    <p:sldId id="273" r:id="rId26"/>
    <p:sldId id="274" r:id="rId27"/>
    <p:sldId id="275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91" autoAdjust="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ED45-F1BF-4F83-8A40-4629FDC7B38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8447F-914F-4B9F-B611-7C318DA8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92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ED45-F1BF-4F83-8A40-4629FDC7B38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8447F-914F-4B9F-B611-7C318DA8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86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ED45-F1BF-4F83-8A40-4629FDC7B38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8447F-914F-4B9F-B611-7C318DA8933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6429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ED45-F1BF-4F83-8A40-4629FDC7B38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8447F-914F-4B9F-B611-7C318DA8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467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ED45-F1BF-4F83-8A40-4629FDC7B38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8447F-914F-4B9F-B611-7C318DA8933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4974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ED45-F1BF-4F83-8A40-4629FDC7B38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8447F-914F-4B9F-B611-7C318DA8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729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ED45-F1BF-4F83-8A40-4629FDC7B38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8447F-914F-4B9F-B611-7C318DA8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139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ED45-F1BF-4F83-8A40-4629FDC7B38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8447F-914F-4B9F-B611-7C318DA8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691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ED45-F1BF-4F83-8A40-4629FDC7B38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8447F-914F-4B9F-B611-7C318DA8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796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ED45-F1BF-4F83-8A40-4629FDC7B38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8447F-914F-4B9F-B611-7C318DA8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592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ED45-F1BF-4F83-8A40-4629FDC7B38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8447F-914F-4B9F-B611-7C318DA8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02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ED45-F1BF-4F83-8A40-4629FDC7B38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8447F-914F-4B9F-B611-7C318DA8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472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ED45-F1BF-4F83-8A40-4629FDC7B38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8447F-914F-4B9F-B611-7C318DA8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400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ED45-F1BF-4F83-8A40-4629FDC7B38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8447F-914F-4B9F-B611-7C318DA8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428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ED45-F1BF-4F83-8A40-4629FDC7B38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8447F-914F-4B9F-B611-7C318DA8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66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8447F-914F-4B9F-B611-7C318DA89333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ED45-F1BF-4F83-8A40-4629FDC7B383}" type="datetimeFigureOut">
              <a:rPr lang="ru-RU" smtClean="0"/>
              <a:t>24.10.2023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150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0ED45-F1BF-4F83-8A40-4629FDC7B38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DF8447F-914F-4B9F-B611-7C318DA8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48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9F51F8-F5E0-814F-0954-7C267B273C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/>
              <a:t>Выставка авторской дидактической продукции 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66D84A-F796-5094-503A-E273D41864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педагогов-психологов, учителей-логопедов, учителей-дефектологов, социальных педагогов образовательных организаций Каменск-Уральского городского округа 2023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EC7AB3-8DC8-42FC-B39C-A86CA0937577}"/>
              </a:ext>
            </a:extLst>
          </p:cNvPr>
          <p:cNvSpPr txBox="1"/>
          <p:nvPr/>
        </p:nvSpPr>
        <p:spPr>
          <a:xfrm>
            <a:off x="4881489" y="5711483"/>
            <a:ext cx="1578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секция 1</a:t>
            </a:r>
          </a:p>
        </p:txBody>
      </p:sp>
    </p:spTree>
    <p:extLst>
      <p:ext uri="{BB962C8B-B14F-4D97-AF65-F5344CB8AC3E}">
        <p14:creationId xmlns:p14="http://schemas.microsoft.com/office/powerpoint/2010/main" val="1298213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BE9DC-349C-5111-76B4-250AB537B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Захарова Надежда Рудольфовна, учитель-логопед      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Детский сад № 25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Игра «Что было? что пропало? что появилось?»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9570DA-60F9-9611-DA44-014C46399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213" y="907026"/>
            <a:ext cx="3429000" cy="4572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266044-7789-29A6-9596-9952CB103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90767" y="3035557"/>
            <a:ext cx="2610465" cy="34806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3BEA73-8441-5F5C-3656-D0CE679005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99" t="12315" r="12294" b="22202"/>
          <a:stretch/>
        </p:blipFill>
        <p:spPr>
          <a:xfrm>
            <a:off x="1976283" y="2168013"/>
            <a:ext cx="2256505" cy="2993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4977E3-09D8-43E8-9722-3EBEAF265695}"/>
              </a:ext>
            </a:extLst>
          </p:cNvPr>
          <p:cNvSpPr txBox="1"/>
          <p:nvPr/>
        </p:nvSpPr>
        <p:spPr>
          <a:xfrm>
            <a:off x="696391" y="6081100"/>
            <a:ext cx="9202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Дидактическая игра на автоматизацию определенных звуков. а также для развития памяти,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внимания и мышления у детей дошкольного возраста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604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E3B74-E446-919F-40FA-2DFFFE2F0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Мусина Светлана </a:t>
            </a:r>
            <a:r>
              <a:rPr lang="ru-RU" sz="2000" dirty="0" err="1">
                <a:solidFill>
                  <a:schemeClr val="tx1"/>
                </a:solidFill>
              </a:rPr>
              <a:t>Ризануровна</a:t>
            </a:r>
            <a:r>
              <a:rPr lang="ru-RU" sz="2000" dirty="0">
                <a:solidFill>
                  <a:schemeClr val="tx1"/>
                </a:solidFill>
              </a:rPr>
              <a:t>, учитель-логопед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Детский сад № 33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Дидактическая игра «Волшебные круги»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76AC0E-F68C-35F8-BBDF-55EBC7371A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91" t="28308" r="8280" b="32982"/>
          <a:stretch/>
        </p:blipFill>
        <p:spPr>
          <a:xfrm>
            <a:off x="5250425" y="1962628"/>
            <a:ext cx="4734233" cy="40773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4782D8-F918-4170-AD83-870DF2F75FDD}"/>
              </a:ext>
            </a:extLst>
          </p:cNvPr>
          <p:cNvSpPr txBox="1"/>
          <p:nvPr/>
        </p:nvSpPr>
        <p:spPr>
          <a:xfrm>
            <a:off x="286603" y="2306472"/>
            <a:ext cx="53633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Задачи:</a:t>
            </a:r>
          </a:p>
          <a:p>
            <a:pPr marL="285750" indent="-285750">
              <a:buFontTx/>
              <a:buChar char="-"/>
            </a:pPr>
            <a:r>
              <a:rPr lang="ru-RU" dirty="0"/>
              <a:t>учат выполнять звуко-буквенный анализ;</a:t>
            </a:r>
          </a:p>
          <a:p>
            <a:pPr marL="285750" indent="-285750">
              <a:buFontTx/>
              <a:buChar char="-"/>
            </a:pPr>
            <a:r>
              <a:rPr lang="ru-RU" dirty="0"/>
              <a:t>формируют умение подбирать слова-действия;</a:t>
            </a:r>
          </a:p>
          <a:p>
            <a:pPr marL="285750" indent="-285750">
              <a:buFontTx/>
              <a:buChar char="-"/>
            </a:pPr>
            <a:r>
              <a:rPr lang="ru-RU" dirty="0"/>
              <a:t>обогащают лексический запас етей;</a:t>
            </a:r>
          </a:p>
          <a:p>
            <a:pPr marL="285750" indent="-285750">
              <a:buFontTx/>
              <a:buChar char="-"/>
            </a:pPr>
            <a:r>
              <a:rPr lang="ru-RU" dirty="0"/>
              <a:t>развивают навыки фантастического преобразования объектов. 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493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7D2B3-171C-CBBB-DA9F-2D1AA7C6E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51" y="609600"/>
            <a:ext cx="8973751" cy="1423916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Ханенко Вера Александровна, учитель-логопед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Детский сад № 33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Альбом по формированию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слоговой структуры слова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(</a:t>
            </a:r>
            <a:r>
              <a:rPr lang="en-US" sz="2000" dirty="0">
                <a:solidFill>
                  <a:schemeClr val="tx1"/>
                </a:solidFill>
              </a:rPr>
              <a:t>I</a:t>
            </a:r>
            <a:r>
              <a:rPr lang="ru-RU" sz="2000" dirty="0">
                <a:solidFill>
                  <a:schemeClr val="tx1"/>
                </a:solidFill>
              </a:rPr>
              <a:t> тип)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E3E46B-4B99-C1DE-D9D4-5C421B769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410" y="1143000"/>
            <a:ext cx="3429000" cy="4572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CB6518-F517-AF70-7C4B-B101485A8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461" y="1214651"/>
            <a:ext cx="2501081" cy="33347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3A3E6F-923D-81A7-96D5-2C3F5182AD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088" b="11966"/>
          <a:stretch/>
        </p:blipFill>
        <p:spPr>
          <a:xfrm>
            <a:off x="664291" y="2276014"/>
            <a:ext cx="2501081" cy="18656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E58CAA-9AD2-153B-F049-777EA7A27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295" y="4592074"/>
            <a:ext cx="4572396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1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7174B-3843-F82F-54A4-607046AC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Гончарова Наталья Валерьевна, учитель-логопед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Детский сад  № 41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Дидактическая игра «Лого домики»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C3DCBB1-C496-E84F-2F8B-BCA14C36D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9529" y="1930400"/>
            <a:ext cx="2475860" cy="33011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D1E1D5-3231-F5B7-3EE4-296850BB5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06" y="1825625"/>
            <a:ext cx="2475861" cy="33011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CA85F6-AD6F-055B-F288-57A72387E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153" y="1930399"/>
            <a:ext cx="2475860" cy="33011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42917B-1243-4A53-9C66-1EDCD0075CC6}"/>
              </a:ext>
            </a:extLst>
          </p:cNvPr>
          <p:cNvSpPr txBox="1"/>
          <p:nvPr/>
        </p:nvSpPr>
        <p:spPr>
          <a:xfrm>
            <a:off x="664906" y="5526157"/>
            <a:ext cx="86322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Варианты игр: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«Называй-ка», «Запоминай-ка», «Посчитай-ка», «Радужная дорожка»,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«Справа, слева, вверху, внизу», «Рассели жильцов», « Бродилка»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1499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343F5-E22A-CD65-0476-6ECBF41F6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Березина Марина Сергеевна, педагог-психолог 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Детский сад № 41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«Ароматерапия» в условиях ДОУ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2A11B0-05D0-220D-2568-05BBE17A8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913" y="1715294"/>
            <a:ext cx="3058877" cy="40785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AF8519-F848-997D-F991-1AF014C4B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582" y="1604963"/>
            <a:ext cx="3158814" cy="4211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22C1-D979-43B3-997E-2C8CBEFB0D59}"/>
              </a:ext>
            </a:extLst>
          </p:cNvPr>
          <p:cNvSpPr txBox="1"/>
          <p:nvPr/>
        </p:nvSpPr>
        <p:spPr>
          <a:xfrm>
            <a:off x="390731" y="5925234"/>
            <a:ext cx="9374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условий для проведения профилактических мероприятий по укреплению здоровья </a:t>
            </a: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дошкольников посредством методов ароматерапии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1093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462F24-7091-9B0D-A2BD-2B5BA1762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3" y="293691"/>
            <a:ext cx="9964948" cy="1320800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Белоносова Татьяна Михайловна, учитель-логопед 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Детский сад № 73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Игры-головоломки для автоматизации и дифференциация звуков  у дошкольников </a:t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85BC10-B60E-4E9F-7582-52E5A5202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371" y="1356442"/>
            <a:ext cx="3429000" cy="4572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984F0F-301F-69B5-258E-A4A0A41F3D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37" t="35000" r="10645" b="38549"/>
          <a:stretch/>
        </p:blipFill>
        <p:spPr>
          <a:xfrm>
            <a:off x="6987106" y="4685787"/>
            <a:ext cx="3698939" cy="16960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03A2C4-7B97-4A39-0410-631D97B74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504" y="2086896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18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403948-CCBF-4B26-8842-786C5FB2FC2B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391" y="116841"/>
            <a:ext cx="1666000" cy="128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9F1B2E-3BBD-40AE-8006-755818D09DF0}"/>
              </a:ext>
            </a:extLst>
          </p:cNvPr>
          <p:cNvSpPr txBox="1"/>
          <p:nvPr/>
        </p:nvSpPr>
        <p:spPr>
          <a:xfrm>
            <a:off x="2101755" y="201370"/>
            <a:ext cx="84446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«Что увидел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Тошка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прогулке во дворе?» Ребенок называет ряд картинок, а затем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картинки закрываются. Дошкольник вспоминает и называет.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Если ребенок правильно назвал предмет, то картинка открывается.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766B64-35B6-4C4C-8E34-3AB49F789FDE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391" y="1616964"/>
            <a:ext cx="1666000" cy="128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F8AD98-63D6-479B-AD77-6B65B45D31B9}"/>
              </a:ext>
            </a:extLst>
          </p:cNvPr>
          <p:cNvSpPr txBox="1"/>
          <p:nvPr/>
        </p:nvSpPr>
        <p:spPr>
          <a:xfrm>
            <a:off x="2101755" y="1616964"/>
            <a:ext cx="10660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Игроку нужно пройти по лабиринту, правильно называя слова (мышка, пышка, вышка,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книжка, мишка, фишка, шишка).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Задача игрока - помочь мышке найти дорожку к норке, где лежит пышка и не попасть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лапы коту Тишке.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FC08C3-9C25-4351-8B45-B84C52386DCE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391" y="3117088"/>
            <a:ext cx="1666000" cy="128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140707-9386-4709-803C-F4AFD662EB5D}"/>
              </a:ext>
            </a:extLst>
          </p:cNvPr>
          <p:cNvSpPr txBox="1"/>
          <p:nvPr/>
        </p:nvSpPr>
        <p:spPr>
          <a:xfrm>
            <a:off x="2101755" y="3022524"/>
            <a:ext cx="914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Игрок ходит по стрелкам одновременно с правой и левой стороны и повторяет: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«У Пашки в кармашке – букашки (бумажки)» или «У Машки в кармашке – букашки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(бумажки)». Если игрок правильно повторил предложение, то кладет на картинку ракушку.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2F7BE3-A063-40C3-A84A-370F7209C096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391" y="4831308"/>
            <a:ext cx="1666000" cy="1713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F443D1-E78A-4C56-B4DC-F638A091F341}"/>
              </a:ext>
            </a:extLst>
          </p:cNvPr>
          <p:cNvSpPr txBox="1"/>
          <p:nvPr/>
        </p:nvSpPr>
        <p:spPr>
          <a:xfrm>
            <a:off x="2224585" y="4981433"/>
            <a:ext cx="97825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Дошкольник ходит по одному ходу по стрелке, кидает игральный кубик. Какое число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точек выпало на кубике, столько раз ребенок называет картинку («мишка с миской»,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«мишка с киской», «мишка с маской», «мишка с каской», «киска с мышкой», «киска с мишкой»).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Если ребенок ошибается, то начинает игру сначала. В конце игры дошкольник получает приз.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307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B6CBE9-A4EF-41D2-A836-0E1B496FD353}"/>
              </a:ext>
            </a:extLst>
          </p:cNvPr>
          <p:cNvSpPr txBox="1"/>
          <p:nvPr/>
        </p:nvSpPr>
        <p:spPr>
          <a:xfrm>
            <a:off x="2994991" y="231708"/>
            <a:ext cx="78541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Игрок идет по стрелкам, рассматривая картинку, повторяет предложения: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«Ваш кот у нас», «Наш кот у вас», «Ваш кот у вас», «Наш кот у нас» и кладет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картинку камушек или фишку. В конце игры  ребенок получает приз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(игрушку или картинку).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46BA4E-A545-42FA-85BC-E67AD12DBD4C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944" y="1785341"/>
            <a:ext cx="2436743" cy="12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10F28B-AF5C-4A4F-B821-F65BFEDC9A3E}"/>
              </a:ext>
            </a:extLst>
          </p:cNvPr>
          <p:cNvSpPr txBox="1"/>
          <p:nvPr/>
        </p:nvSpPr>
        <p:spPr>
          <a:xfrm>
            <a:off x="2994991" y="1646842"/>
            <a:ext cx="84459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Игрок проходит по длинной дорожке (синим стрелкам) или по короткой дорожке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(черным стрелкам), правильно называя картинки. За каждую правильно названную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картинку, игрок получает 1 балл. Если игрок неправильно назвал картинку, балл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снимается. Задача игрока – набрать как можно больше баллов. На заработанные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игре баллы, игрок может выбрать приз (картинка, игрушка)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BEB979-72F7-4C06-ADB0-C6C7CA0DCE31}"/>
              </a:ext>
            </a:extLst>
          </p:cNvPr>
          <p:cNvSpPr txBox="1"/>
          <p:nvPr/>
        </p:nvSpPr>
        <p:spPr>
          <a:xfrm>
            <a:off x="2994991" y="3591339"/>
            <a:ext cx="8467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Игроку нужно дойти до тополя. Для этого он должен пройти по тропинке от начала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 конца указательным и средним пальцем правой руки, как ножками, четко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проговаривая при этом «Мы топали, да топали, да топали до тополя».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2E3400-CC2B-47BA-84C4-4D32F77AA0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42813" y="2996565"/>
            <a:ext cx="1663147" cy="2494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E14EBE-7794-4E3A-84C3-30F3DDC6E04B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000" y="188465"/>
            <a:ext cx="2494887" cy="1337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A92CAC-6C4B-484E-B73A-F0922A3E271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539" y="5283055"/>
            <a:ext cx="2518348" cy="167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5672CE-73FA-4D96-9B13-E96870B775C1}"/>
              </a:ext>
            </a:extLst>
          </p:cNvPr>
          <p:cNvSpPr txBox="1"/>
          <p:nvPr/>
        </p:nvSpPr>
        <p:spPr>
          <a:xfrm>
            <a:off x="3087757" y="5075582"/>
            <a:ext cx="85890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Играют два игрока (ребенок и взрослый или двое детей). Игроки должны выстроить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цепочку из карточек таким образом, чтобы они соприкасались друг с другом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одинаковыми картинками.  При этом игроки называет каждую картинку: «корова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короне», «корона на вороне», «корона на корове», «ворона на корове», «корова на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вороне», «ворона на короне». 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Задача игрока —  правильно назвать картинку и первым избавиться от всех карточек.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0156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D0746-4B0C-6601-EC28-5814B3742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Топоркова Вера Ивановна, учитель-логопед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Детский сад № 73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«Логопедический телефон», «Слоговые кубики»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613666-26A6-759B-BA8B-2014A111E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666" y="489029"/>
            <a:ext cx="3429000" cy="4572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1B9AF7-BD41-45B2-B92A-C8D98CA953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08" y="1571980"/>
            <a:ext cx="2198388" cy="30931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C5B432-C6A6-4CF0-B7C3-A820E9A3C1F3}"/>
              </a:ext>
            </a:extLst>
          </p:cNvPr>
          <p:cNvSpPr txBox="1"/>
          <p:nvPr/>
        </p:nvSpPr>
        <p:spPr>
          <a:xfrm>
            <a:off x="3101009" y="2173357"/>
            <a:ext cx="47564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Ребенок, по заданию взрослого в игровой </a:t>
            </a:r>
          </a:p>
          <a:p>
            <a:r>
              <a:rPr lang="ru-RU" dirty="0"/>
              <a:t>форме, произносит слова в телефонную </a:t>
            </a:r>
          </a:p>
          <a:p>
            <a:r>
              <a:rPr lang="ru-RU" dirty="0"/>
              <a:t>трубку и слушает:</a:t>
            </a:r>
          </a:p>
          <a:p>
            <a:r>
              <a:rPr lang="ru-RU" dirty="0"/>
              <a:t>- правильно ли произнесли слово,</a:t>
            </a:r>
          </a:p>
          <a:p>
            <a:r>
              <a:rPr lang="ru-RU" dirty="0"/>
              <a:t>- есть ли заданный звук в слове,</a:t>
            </a:r>
          </a:p>
          <a:p>
            <a:r>
              <a:rPr lang="ru-RU" dirty="0"/>
              <a:t>- определяет положение заданного звука,</a:t>
            </a:r>
          </a:p>
          <a:p>
            <a:r>
              <a:rPr lang="ru-RU" dirty="0"/>
              <a:t>- определяет количество звуков в слове.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AFB215-22BE-4664-BCC5-934D0C9CCB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9" y="4764395"/>
            <a:ext cx="2767965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392409-F026-45A9-8F0B-2584F6E8B686}"/>
              </a:ext>
            </a:extLst>
          </p:cNvPr>
          <p:cNvSpPr txBox="1"/>
          <p:nvPr/>
        </p:nvSpPr>
        <p:spPr>
          <a:xfrm>
            <a:off x="3551583" y="5325070"/>
            <a:ext cx="48878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Ребенок выкладывает из слоговых кубиков </a:t>
            </a:r>
          </a:p>
          <a:p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простые слова.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2875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4718B5-C2EB-9F97-7560-4AD18C465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55" y="284163"/>
            <a:ext cx="8596668" cy="13208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Ефремова Ксения Анатольевна, учитель-логопед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Детский сад № 79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</a:t>
            </a:r>
            <a:r>
              <a:rPr lang="ru-RU" sz="2000" dirty="0" err="1">
                <a:solidFill>
                  <a:schemeClr val="tx1"/>
                </a:solidFill>
              </a:rPr>
              <a:t>Звуковичок</a:t>
            </a:r>
            <a:r>
              <a:rPr lang="ru-RU" sz="2000" dirty="0">
                <a:solidFill>
                  <a:schemeClr val="tx1"/>
                </a:solidFill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237C95-22AA-E6C8-CDD7-D83B96769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061" y="1604963"/>
            <a:ext cx="3429000" cy="4572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E564C8-5CE2-BDBB-A2E4-C611D8F63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78" t="14930" r="9283" b="50000"/>
          <a:stretch/>
        </p:blipFill>
        <p:spPr>
          <a:xfrm>
            <a:off x="3798940" y="2583861"/>
            <a:ext cx="4537233" cy="28348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629F56-E756-FE39-375E-727D456E1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96" y="1392928"/>
            <a:ext cx="3019349" cy="40257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2CD314-734A-4E1C-A6A1-974F6936EE03}"/>
              </a:ext>
            </a:extLst>
          </p:cNvPr>
          <p:cNvSpPr txBox="1"/>
          <p:nvPr/>
        </p:nvSpPr>
        <p:spPr>
          <a:xfrm>
            <a:off x="133994" y="5751293"/>
            <a:ext cx="8600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каждое из занятий он приходит к нам в гости и знакомит ребят с новой </a:t>
            </a:r>
          </a:p>
          <a:p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буквой и звуком (звуками), помогая дать характеристику изучаемому звуку (звукам).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4324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884138-18AF-66B3-5309-685C40EED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Петрова Наталья Анатольевна, учитель-логопед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Детский сад № 2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«С пирамидкой играем, речь развиваем»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FC45B1A1-D137-7AEE-33B9-3E7D902AED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C05CD8-85DB-7522-978D-AE650AE54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477" y="365125"/>
            <a:ext cx="2602764" cy="34703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820819-FE99-34A0-8328-56F2816E40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99" t="14930" r="15304"/>
          <a:stretch/>
        </p:blipFill>
        <p:spPr>
          <a:xfrm>
            <a:off x="6597772" y="2422525"/>
            <a:ext cx="2153264" cy="38893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6D6841-93F7-361B-C659-07908FA1B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8342" y="1920875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69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F87053-D4F3-4CBC-EEB8-AE404A541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 err="1">
                <a:solidFill>
                  <a:schemeClr val="tx1"/>
                </a:solidFill>
              </a:rPr>
              <a:t>Разгайлова</a:t>
            </a:r>
            <a:r>
              <a:rPr lang="ru-RU" sz="2000" dirty="0">
                <a:solidFill>
                  <a:schemeClr val="tx1"/>
                </a:solidFill>
              </a:rPr>
              <a:t> Елена Александровна, воспитатель 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Детский сад № 83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«Развитие межполушарного взаимодействия у детей с нарушением речи»</a:t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0EE65B-23F3-67AC-D459-3178B7AC0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398" y="1426821"/>
            <a:ext cx="3429000" cy="4572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24342F8-60D7-44DC-BFE6-98D02319A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24" y="1516063"/>
            <a:ext cx="1676400" cy="191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387DB2-98DC-473D-AA4C-17B9B18E74F8}"/>
              </a:ext>
            </a:extLst>
          </p:cNvPr>
          <p:cNvSpPr txBox="1"/>
          <p:nvPr/>
        </p:nvSpPr>
        <p:spPr>
          <a:xfrm>
            <a:off x="2221989" y="1622634"/>
            <a:ext cx="515076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 пальчиками размещаем разные объекты, то, </a:t>
            </a: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что отвечает вашим сегодняшним задачам.</a:t>
            </a: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Ребёнок работает одноименными пальчиками и </a:t>
            </a: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называет картинки по порядку, при этом может </a:t>
            </a: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отстукивать заданный ритм. Или повторяет за </a:t>
            </a: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взрослым название картинки и работает </a:t>
            </a: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разными пальчиками в соответствии с картинками</a:t>
            </a:r>
          </a:p>
          <a:p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50533C-1057-4A89-A834-DC1ECD39423B}"/>
              </a:ext>
            </a:extLst>
          </p:cNvPr>
          <p:cNvSpPr txBox="1"/>
          <p:nvPr/>
        </p:nvSpPr>
        <p:spPr>
          <a:xfrm>
            <a:off x="382984" y="1253302"/>
            <a:ext cx="1669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Нейроладошки</a:t>
            </a:r>
            <a:endParaRPr lang="ru-RU" dirty="0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7ED4FBD5-19CA-49B2-9843-85B0190BB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16" y="3590889"/>
            <a:ext cx="1675936" cy="123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81F606AA-4913-4265-A941-E3E7B5696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989" y="3604570"/>
            <a:ext cx="1675937" cy="123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23627E9-CA92-4A2A-910E-703F11A62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31" y="4692029"/>
            <a:ext cx="1972986" cy="227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890AB010-AB68-44B3-9D69-39A3E962F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45" y="4692029"/>
            <a:ext cx="1786045" cy="208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D35B41-75C4-4CB0-BFA1-0997D3FA78D1}"/>
              </a:ext>
            </a:extLst>
          </p:cNvPr>
          <p:cNvSpPr txBox="1"/>
          <p:nvPr/>
        </p:nvSpPr>
        <p:spPr>
          <a:xfrm>
            <a:off x="4267200" y="5168348"/>
            <a:ext cx="34612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Ребенку необходимо найти </a:t>
            </a:r>
          </a:p>
          <a:p>
            <a:r>
              <a:rPr lang="ru-RU" dirty="0"/>
              <a:t>одновременно двумя руками </a:t>
            </a:r>
          </a:p>
          <a:p>
            <a:r>
              <a:rPr lang="ru-RU" dirty="0"/>
              <a:t>одинаковые предметы справа </a:t>
            </a:r>
          </a:p>
          <a:p>
            <a:r>
              <a:rPr lang="ru-RU" dirty="0"/>
              <a:t>и слева.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F1BDF0-7D79-49C7-97CA-5AA4BCE91E66}"/>
              </a:ext>
            </a:extLst>
          </p:cNvPr>
          <p:cNvSpPr txBox="1"/>
          <p:nvPr/>
        </p:nvSpPr>
        <p:spPr>
          <a:xfrm>
            <a:off x="4248566" y="4799016"/>
            <a:ext cx="3256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Нейротаблицы</a:t>
            </a:r>
            <a:r>
              <a:rPr lang="ru-RU" dirty="0"/>
              <a:t> на внимание.</a:t>
            </a:r>
          </a:p>
        </p:txBody>
      </p:sp>
    </p:spTree>
    <p:extLst>
      <p:ext uri="{BB962C8B-B14F-4D97-AF65-F5344CB8AC3E}">
        <p14:creationId xmlns:p14="http://schemas.microsoft.com/office/powerpoint/2010/main" val="2779698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847F7-071E-E34D-1A3D-A318418F2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235292" cy="1320800"/>
          </a:xfrm>
        </p:spPr>
        <p:txBody>
          <a:bodyPr>
            <a:normAutofit/>
          </a:bodyPr>
          <a:lstStyle/>
          <a:p>
            <a:r>
              <a:rPr lang="ru-RU" sz="2000" dirty="0" err="1">
                <a:solidFill>
                  <a:schemeClr val="tx1"/>
                </a:solidFill>
              </a:rPr>
              <a:t>Богаткина</a:t>
            </a:r>
            <a:r>
              <a:rPr lang="ru-RU" sz="2000" dirty="0">
                <a:solidFill>
                  <a:schemeClr val="tx1"/>
                </a:solidFill>
              </a:rPr>
              <a:t> Евгения Геннадьевна, учитель-логопед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Детский сад № 83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«Развитие межполушарного взаимодействия у детей с нарушением речи»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F9B12B-3FA0-A7FC-F166-47A34DB4E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582" y="1812373"/>
            <a:ext cx="3429000" cy="4572000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3D746721-10E2-4181-9920-B9AD910F4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33" y="1812373"/>
            <a:ext cx="5932487" cy="212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CF1E07-BD54-47A2-BE4D-0936BDFA596F}"/>
              </a:ext>
            </a:extLst>
          </p:cNvPr>
          <p:cNvSpPr txBox="1"/>
          <p:nvPr/>
        </p:nvSpPr>
        <p:spPr>
          <a:xfrm>
            <a:off x="396483" y="3939623"/>
            <a:ext cx="77396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картинки. Сначала ребенок ищет определенную картинку в разных рядах и </a:t>
            </a: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закрывает ее камешками одного цвета. После этого четко называет картинки по порядку, </a:t>
            </a: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переключаясь с одной на другую, постепенно увеличивая темп. Усложнением служит</a:t>
            </a: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 включение в работу пальцев рук, когда каждой картинке назначается свое движение.</a:t>
            </a:r>
            <a:endParaRPr lang="ru-RU" sz="14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7CDEB37-7161-4109-8B69-42130219A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33" y="5134284"/>
            <a:ext cx="18288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9C03E8-1E05-4A39-AC7D-9C993DD82A1A}"/>
              </a:ext>
            </a:extLst>
          </p:cNvPr>
          <p:cNvSpPr txBox="1"/>
          <p:nvPr/>
        </p:nvSpPr>
        <p:spPr>
          <a:xfrm>
            <a:off x="590393" y="4803842"/>
            <a:ext cx="1348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err="1"/>
              <a:t>Эмограммы</a:t>
            </a:r>
            <a:endParaRPr lang="ru-RU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C3CE6F-69C8-486E-BEDA-641509680A5C}"/>
              </a:ext>
            </a:extLst>
          </p:cNvPr>
          <p:cNvSpPr txBox="1"/>
          <p:nvPr/>
        </p:nvSpPr>
        <p:spPr>
          <a:xfrm>
            <a:off x="2324948" y="4999378"/>
            <a:ext cx="70134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Ребенок с закрытыми глазами водит пальчиком над полем и </a:t>
            </a:r>
          </a:p>
          <a:p>
            <a:r>
              <a:rPr lang="ru-RU" sz="1400" dirty="0"/>
              <a:t>останавливается на определенной цифре по сигналу взрослого. </a:t>
            </a:r>
          </a:p>
          <a:p>
            <a:r>
              <a:rPr lang="ru-RU" sz="1400" dirty="0"/>
              <a:t>Затем, соотнося цифру с картинкой и эмоцией, называет предмет </a:t>
            </a:r>
          </a:p>
          <a:p>
            <a:r>
              <a:rPr lang="ru-RU" sz="1400" dirty="0"/>
              <a:t>определенное количество раз с нужной интонацией. Если у ребенка </a:t>
            </a:r>
          </a:p>
          <a:p>
            <a:r>
              <a:rPr lang="ru-RU" sz="1400" dirty="0"/>
              <a:t>все получилось, то он выбирает награду - столько камешков, </a:t>
            </a:r>
          </a:p>
          <a:p>
            <a:r>
              <a:rPr lang="ru-RU" sz="1400" dirty="0"/>
              <a:t>сколько раз он назвал картинки. Выигрывает тот, кто получит больше камешков.</a:t>
            </a: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C85AAF35-65F4-4B95-9917-177B86E33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542" y="2033238"/>
            <a:ext cx="1706195" cy="174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4A7B98-21C0-48CF-8EB7-D91D3480EE74}"/>
              </a:ext>
            </a:extLst>
          </p:cNvPr>
          <p:cNvSpPr txBox="1"/>
          <p:nvPr/>
        </p:nvSpPr>
        <p:spPr>
          <a:xfrm>
            <a:off x="2324948" y="3437970"/>
            <a:ext cx="1845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Игра «Бродилки»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A5B90A-5A42-423F-A344-A28F744A3718}"/>
              </a:ext>
            </a:extLst>
          </p:cNvPr>
          <p:cNvSpPr txBox="1"/>
          <p:nvPr/>
        </p:nvSpPr>
        <p:spPr>
          <a:xfrm>
            <a:off x="4151420" y="2183677"/>
            <a:ext cx="441980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Ребенок копирует заданный рисунок и </a:t>
            </a: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проговаривает названия картинок. </a:t>
            </a: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Автоматизация нужного звука может проводиться </a:t>
            </a: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в разных позициях, поскольку картинки на </a:t>
            </a: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игровом поле могут меняться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29675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129B35C-C498-438D-8F22-524480E1F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7" y="645851"/>
            <a:ext cx="43338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F554E9-D49E-4EBA-8447-A28EF9AEE233}"/>
              </a:ext>
            </a:extLst>
          </p:cNvPr>
          <p:cNvSpPr txBox="1"/>
          <p:nvPr/>
        </p:nvSpPr>
        <p:spPr>
          <a:xfrm>
            <a:off x="955344" y="276519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err="1"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Нейрогимнастика</a:t>
            </a:r>
            <a:endParaRPr lang="ru-RU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D751F6-DCFB-49D3-B3C4-9C8048BE889B}"/>
              </a:ext>
            </a:extLst>
          </p:cNvPr>
          <p:cNvSpPr txBox="1"/>
          <p:nvPr/>
        </p:nvSpPr>
        <p:spPr>
          <a:xfrm>
            <a:off x="4557002" y="1644061"/>
            <a:ext cx="71048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П</a:t>
            </a:r>
            <a:r>
              <a:rPr lang="ru-RU" sz="1800" dirty="0">
                <a:solidFill>
                  <a:srgbClr val="000000"/>
                </a:solidFill>
                <a:effectLst/>
              </a:rPr>
              <a:t>роводится в виде динамической паузы, </a:t>
            </a:r>
            <a:r>
              <a:rPr lang="ru-RU" sz="1800" dirty="0" err="1">
                <a:solidFill>
                  <a:srgbClr val="000000"/>
                </a:solidFill>
                <a:effectLst/>
              </a:rPr>
              <a:t>физминутки</a:t>
            </a:r>
            <a:r>
              <a:rPr lang="ru-RU" sz="1800" dirty="0">
                <a:solidFill>
                  <a:srgbClr val="000000"/>
                </a:solidFill>
                <a:effectLst/>
              </a:rPr>
              <a:t>.</a:t>
            </a:r>
          </a:p>
          <a:p>
            <a:r>
              <a:rPr lang="ru-RU" sz="1800" dirty="0">
                <a:solidFill>
                  <a:srgbClr val="000000"/>
                </a:solidFill>
                <a:effectLst/>
              </a:rPr>
              <a:t>Определенная картина обозначает какое-либо упражнение, </a:t>
            </a:r>
          </a:p>
          <a:p>
            <a:r>
              <a:rPr lang="ru-RU" sz="1800" dirty="0">
                <a:solidFill>
                  <a:srgbClr val="000000"/>
                </a:solidFill>
                <a:effectLst/>
              </a:rPr>
              <a:t>которое необходимо выполнить. Ребенок слушает и выполняет </a:t>
            </a:r>
          </a:p>
          <a:p>
            <a:r>
              <a:rPr lang="ru-RU" sz="1800" dirty="0">
                <a:solidFill>
                  <a:srgbClr val="000000"/>
                </a:solidFill>
                <a:effectLst/>
              </a:rPr>
              <a:t>задание в соответствии с картинкой.</a:t>
            </a:r>
            <a:endParaRPr lang="ru-RU" dirty="0"/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0E78CDDD-1420-4DF9-949B-9E9494405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40" y="3743587"/>
            <a:ext cx="2090737" cy="246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DDA1AF-8922-4BED-9E7F-E50701C94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452" y="3741999"/>
            <a:ext cx="1987550" cy="238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040FF5-837D-4600-8CB1-CD6B310FAF0C}"/>
              </a:ext>
            </a:extLst>
          </p:cNvPr>
          <p:cNvSpPr txBox="1"/>
          <p:nvPr/>
        </p:nvSpPr>
        <p:spPr>
          <a:xfrm>
            <a:off x="4810539" y="4267200"/>
            <a:ext cx="69701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Ребенку предлагаем таблицу, на которой изображены </a:t>
            </a:r>
          </a:p>
          <a:p>
            <a:r>
              <a:rPr lang="ru-RU" dirty="0"/>
              <a:t>предметы в разном количестве и цифры. Можно считать </a:t>
            </a:r>
          </a:p>
          <a:p>
            <a:r>
              <a:rPr lang="ru-RU" dirty="0"/>
              <a:t>только предметы и соотносить количество с цифрой, а </a:t>
            </a:r>
          </a:p>
          <a:p>
            <a:r>
              <a:rPr lang="ru-RU" dirty="0"/>
              <a:t>можно решать примеры на сложение и вычитание.</a:t>
            </a:r>
          </a:p>
          <a:p>
            <a:r>
              <a:rPr lang="ru-RU" dirty="0"/>
              <a:t>Во время игры ребенок работает двумя руками одновременно.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3051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C6797-2FD8-A398-EF57-28EB6E380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99" y="185531"/>
            <a:ext cx="8596668" cy="132080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Кузнецова Светлана Валерьевна, учитель-логопед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Рахимова Диана Альбертовна, воспитатель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Чернова Надежда Юрьевна, воспитатель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Детский сад № 83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«Логопедический ДАРТС»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68500F-3698-B062-3C65-5B2913736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617" y="1609277"/>
            <a:ext cx="3429000" cy="4572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0DEE39-E8B8-4FD8-8936-F066C233AF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4" y="2013900"/>
            <a:ext cx="1852930" cy="2830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16AC93-1E6A-44F4-A03A-A4F25FDD09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572" y="2214559"/>
            <a:ext cx="2106930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198482-282A-4302-9655-1C6DC4FFB8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892" y="2279333"/>
            <a:ext cx="3442608" cy="229933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CB0E2A-6D2D-40E5-BE6D-33A229E728CA}"/>
              </a:ext>
            </a:extLst>
          </p:cNvPr>
          <p:cNvSpPr txBox="1"/>
          <p:nvPr/>
        </p:nvSpPr>
        <p:spPr>
          <a:xfrm>
            <a:off x="319526" y="5035825"/>
            <a:ext cx="72514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лексическим темам подобраны силуэты, которые прикрепляются к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кругу с помощью контактной ленты  по 6 секторам.  В процессе игр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пособие варьируется в соответствии с поставленными задачами  по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лексическим темам.  Для развития связной речи и речевого творчества,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сектора убираются.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7178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5B2604-0B19-B0E0-C94C-FD955E733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Шершнева Татьяна Никифоровна, учитель-логопед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Детский сад № 85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Игровое пособие «Парочки»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090114-EE27-F9C4-F942-6661320A8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3065" y="212035"/>
            <a:ext cx="2880692" cy="38409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12939D-0244-AA76-63B0-21D2ADE04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573" y="4126582"/>
            <a:ext cx="3541762" cy="26563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84D862-0FDC-4258-9336-B0798C05E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6" y="1595231"/>
            <a:ext cx="1986016" cy="26563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E16B4A-918A-4379-A8C1-C88CD2F93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394" y="1595231"/>
            <a:ext cx="2029159" cy="27140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F065AD-EB95-46CF-BB63-81FDB2DD1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45" y="1640093"/>
            <a:ext cx="3008552" cy="2703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E2D6BD-8C16-4B6E-8C53-A2D5BEE3CD59}"/>
              </a:ext>
            </a:extLst>
          </p:cNvPr>
          <p:cNvSpPr txBox="1"/>
          <p:nvPr/>
        </p:nvSpPr>
        <p:spPr>
          <a:xfrm>
            <a:off x="227665" y="4403686"/>
            <a:ext cx="831028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Крышечки раскладываются в хаотичном порядке. Игроки по очереди </a:t>
            </a:r>
          </a:p>
          <a:p>
            <a:r>
              <a:rPr lang="ru-RU" dirty="0"/>
              <a:t>открывают по две крышечки, четко произнося название картинки. </a:t>
            </a:r>
          </a:p>
          <a:p>
            <a:r>
              <a:rPr lang="ru-RU" dirty="0"/>
              <a:t>Если картинки совпали, он их забирает себе, если нет, то переворачивает </a:t>
            </a:r>
          </a:p>
          <a:p>
            <a:r>
              <a:rPr lang="ru-RU" dirty="0"/>
              <a:t>обратно. Выигрывает тот, у кого больше пар крышечек. Особое внимание </a:t>
            </a:r>
          </a:p>
          <a:p>
            <a:r>
              <a:rPr lang="ru-RU" dirty="0"/>
              <a:t>уделяется правильному произношению закрепляемого звука.</a:t>
            </a:r>
          </a:p>
          <a:p>
            <a:r>
              <a:rPr lang="ru-RU" dirty="0"/>
              <a:t>В игре принимает участие от 2 до 4 человек. Количество пар картинок </a:t>
            </a:r>
          </a:p>
          <a:p>
            <a:r>
              <a:rPr lang="ru-RU" dirty="0"/>
              <a:t>от 8 до 16 (т.е. от 16 до 32 крышечек), в зависимости от возраста, </a:t>
            </a:r>
          </a:p>
          <a:p>
            <a:r>
              <a:rPr lang="ru-RU" dirty="0"/>
              <a:t>количества участников и уровня развития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4080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270A94-37EA-B79C-6E0A-CF6BB8E2A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Данилова Олеся Михайловна, учитель-логопед 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Детский сад № 106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«Лесенка-</a:t>
            </a:r>
            <a:r>
              <a:rPr lang="ru-RU" sz="2000" dirty="0" err="1">
                <a:solidFill>
                  <a:schemeClr val="tx1"/>
                </a:solidFill>
              </a:rPr>
              <a:t>чудесенка</a:t>
            </a:r>
            <a:r>
              <a:rPr lang="ru-RU" sz="2000" dirty="0">
                <a:solidFill>
                  <a:schemeClr val="tx1"/>
                </a:solidFill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FA72FA-6569-E468-A55F-C9A7B9D91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071" y="1507573"/>
            <a:ext cx="3429000" cy="4572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42832F-7DE6-9ED2-D900-8C1A1CCE6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838" y="1507573"/>
            <a:ext cx="3429000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DFFB2A-8771-40F5-A24C-005F502D74A3}"/>
              </a:ext>
            </a:extLst>
          </p:cNvPr>
          <p:cNvSpPr txBox="1"/>
          <p:nvPr/>
        </p:nvSpPr>
        <p:spPr>
          <a:xfrm>
            <a:off x="253265" y="1762248"/>
            <a:ext cx="430598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Поверхность ступенек меняется.</a:t>
            </a:r>
          </a:p>
          <a:p>
            <a:r>
              <a:rPr lang="ru-RU" dirty="0"/>
              <a:t>Применяется на логопедических </a:t>
            </a:r>
          </a:p>
          <a:p>
            <a:r>
              <a:rPr lang="ru-RU" dirty="0"/>
              <a:t>занятиях:</a:t>
            </a:r>
          </a:p>
          <a:p>
            <a:pPr marL="285750" indent="-285750">
              <a:buFontTx/>
              <a:buChar char="-"/>
            </a:pPr>
            <a:r>
              <a:rPr lang="ru-RU" dirty="0"/>
              <a:t>в процессе автоматизации </a:t>
            </a:r>
          </a:p>
          <a:p>
            <a:r>
              <a:rPr lang="ru-RU" dirty="0"/>
              <a:t>поставленных звуков в слогах, </a:t>
            </a:r>
          </a:p>
          <a:p>
            <a:r>
              <a:rPr lang="ru-RU" dirty="0"/>
              <a:t>словах предложениях; </a:t>
            </a:r>
          </a:p>
          <a:p>
            <a:pPr marL="285750" indent="-285750">
              <a:buFontTx/>
              <a:buChar char="-"/>
            </a:pPr>
            <a:r>
              <a:rPr lang="ru-RU" dirty="0"/>
              <a:t>в упражнениях  на развития силы </a:t>
            </a:r>
          </a:p>
          <a:p>
            <a:r>
              <a:rPr lang="ru-RU" dirty="0"/>
              <a:t>голоса;</a:t>
            </a:r>
          </a:p>
          <a:p>
            <a:pPr marL="285750" indent="-285750">
              <a:buFontTx/>
              <a:buChar char="-"/>
            </a:pPr>
            <a:r>
              <a:rPr lang="ru-RU" dirty="0"/>
              <a:t>в игре «Прошагай слово» (деление </a:t>
            </a:r>
          </a:p>
          <a:p>
            <a:r>
              <a:rPr lang="ru-RU" dirty="0"/>
              <a:t>слов на слоги);</a:t>
            </a:r>
          </a:p>
          <a:p>
            <a:r>
              <a:rPr lang="ru-RU" dirty="0"/>
              <a:t>- в составлении предложений.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7168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21FF44-C548-652B-A0DC-402FE9A23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38" y="163513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Симонова Лада Викторовна, учитель-логопед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СОШ № 1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«Осенние листья»</a:t>
            </a:r>
            <a:br>
              <a:rPr lang="ru-RU" dirty="0"/>
            </a:br>
            <a:r>
              <a:rPr lang="ru-RU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453812-342B-3BE0-29BD-2A7041D07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684" y="153277"/>
            <a:ext cx="3429000" cy="4572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9D75F7-6CB3-491F-91C1-B5E55354F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79" y="1043607"/>
            <a:ext cx="3485323" cy="26139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5871D1-D8A5-4524-A80A-8E257CB9C557}"/>
              </a:ext>
            </a:extLst>
          </p:cNvPr>
          <p:cNvSpPr txBox="1"/>
          <p:nvPr/>
        </p:nvSpPr>
        <p:spPr>
          <a:xfrm>
            <a:off x="3688528" y="593102"/>
            <a:ext cx="518282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Грамматически правильное выстраивание </a:t>
            </a:r>
          </a:p>
          <a:p>
            <a:r>
              <a:rPr lang="ru-RU" sz="1400" dirty="0"/>
              <a:t>ответа на вопрос. С какого </a:t>
            </a:r>
          </a:p>
          <a:p>
            <a:r>
              <a:rPr lang="ru-RU" sz="1400" dirty="0"/>
              <a:t>дерева лист? </a:t>
            </a:r>
          </a:p>
          <a:p>
            <a:r>
              <a:rPr lang="ru-RU" sz="1400" dirty="0"/>
              <a:t>Словообразование при помощи суффикса. </a:t>
            </a:r>
          </a:p>
          <a:p>
            <a:r>
              <a:rPr lang="ru-RU" sz="1400" dirty="0"/>
              <a:t>Лист с клёна. Лист какой? –</a:t>
            </a:r>
          </a:p>
          <a:p>
            <a:r>
              <a:rPr lang="ru-RU" sz="1400" dirty="0"/>
              <a:t>Отработка предложно-падежных </a:t>
            </a:r>
          </a:p>
          <a:p>
            <a:r>
              <a:rPr lang="ru-RU" sz="1400" dirty="0"/>
              <a:t>конструкций. </a:t>
            </a:r>
          </a:p>
          <a:p>
            <a:r>
              <a:rPr lang="ru-RU" sz="1400" dirty="0"/>
              <a:t>Подбор карточек с именами </a:t>
            </a:r>
          </a:p>
          <a:p>
            <a:r>
              <a:rPr lang="ru-RU" sz="1400" dirty="0"/>
              <a:t>прилагательными к именам </a:t>
            </a:r>
          </a:p>
          <a:p>
            <a:r>
              <a:rPr lang="ru-RU" sz="1400" dirty="0"/>
              <a:t>существительным Кленовый </a:t>
            </a:r>
          </a:p>
          <a:p>
            <a:r>
              <a:rPr lang="ru-RU" sz="1400" dirty="0"/>
              <a:t>лист. Что ещё может быть кленовым? </a:t>
            </a:r>
          </a:p>
          <a:p>
            <a:r>
              <a:rPr lang="ru-RU" sz="1400" dirty="0"/>
              <a:t>- Сироп. Кленовый сироп.</a:t>
            </a:r>
          </a:p>
          <a:p>
            <a:r>
              <a:rPr lang="ru-RU" sz="1400" dirty="0"/>
              <a:t>Подбор согласующихся имён прилагательных </a:t>
            </a:r>
          </a:p>
          <a:p>
            <a:r>
              <a:rPr lang="ru-RU" sz="1400" dirty="0"/>
              <a:t>с категориями имён существительных, к </a:t>
            </a:r>
          </a:p>
          <a:p>
            <a:r>
              <a:rPr lang="ru-RU" sz="1400" dirty="0"/>
              <a:t>которым они относятся. Кленовый сироп. Кленовая аллея. </a:t>
            </a:r>
          </a:p>
          <a:p>
            <a:r>
              <a:rPr lang="ru-RU" sz="1400" dirty="0"/>
              <a:t>Кленовые листья.</a:t>
            </a:r>
          </a:p>
          <a:p>
            <a:r>
              <a:rPr lang="ru-RU" sz="1400" dirty="0"/>
              <a:t>Обводка листьев, как шаблонов, выполнение штриховок.</a:t>
            </a:r>
          </a:p>
          <a:p>
            <a:r>
              <a:rPr lang="ru-RU" sz="1400" dirty="0"/>
              <a:t>Узнавание листьев по контуру (на ощупь)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041DBF-5ECB-4968-840E-406A1DC8A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022" y="3882240"/>
            <a:ext cx="2512238" cy="33496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0990A5-8CFA-4F5D-AF71-F6F6A98EC836}"/>
              </a:ext>
            </a:extLst>
          </p:cNvPr>
          <p:cNvSpPr txBox="1"/>
          <p:nvPr/>
        </p:nvSpPr>
        <p:spPr>
          <a:xfrm>
            <a:off x="1148652" y="3794606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«Парковка»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DFD6D2-62AF-4096-A0EA-3440AEC8CE8A}"/>
              </a:ext>
            </a:extLst>
          </p:cNvPr>
          <p:cNvSpPr txBox="1"/>
          <p:nvPr/>
        </p:nvSpPr>
        <p:spPr>
          <a:xfrm>
            <a:off x="3678002" y="4537693"/>
            <a:ext cx="858119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Перед ребёнком игровое поле, расчерченное на 9 клеток. </a:t>
            </a:r>
          </a:p>
          <a:p>
            <a:r>
              <a:rPr lang="ru-RU" sz="1400" dirty="0"/>
              <a:t>В каждой клетке чёрно-белое изображение и чистоговорка. </a:t>
            </a:r>
          </a:p>
          <a:p>
            <a:r>
              <a:rPr lang="ru-RU" sz="1400" dirty="0"/>
              <a:t>Логопед предлагает учащемуся «поработать» на парковке. Необходимо указать водителям их </a:t>
            </a:r>
          </a:p>
          <a:p>
            <a:r>
              <a:rPr lang="ru-RU" sz="1400" dirty="0"/>
              <a:t>парковочные места в соответствии с билетами. Билеты – карточки с расчерченными 9-ю клетками, </a:t>
            </a:r>
          </a:p>
          <a:p>
            <a:r>
              <a:rPr lang="ru-RU" sz="1400" dirty="0"/>
              <a:t>стрелкой-указателем направления и точкой-меткой. В соответствии с билетом ребёнок должен </a:t>
            </a:r>
          </a:p>
          <a:p>
            <a:r>
              <a:rPr lang="ru-RU" sz="1400" dirty="0"/>
              <a:t>припарковать автомобили (игрушки 9 шт.) на свои места. Для этого нужно вслух проговорить </a:t>
            </a:r>
          </a:p>
          <a:p>
            <a:r>
              <a:rPr lang="ru-RU" sz="1400" dirty="0"/>
              <a:t>водителю: «Ваше парковочное место в первом ряду слева», «Ваше парковочное место во втором </a:t>
            </a:r>
          </a:p>
          <a:p>
            <a:r>
              <a:rPr lang="ru-RU" sz="1400" dirty="0"/>
              <a:t>ряду, в третьей колонне). </a:t>
            </a:r>
          </a:p>
          <a:p>
            <a:r>
              <a:rPr lang="ru-RU" sz="1400" dirty="0"/>
              <a:t>После парковки каждого автомобиля чётко прочитать (или повторить за </a:t>
            </a:r>
          </a:p>
          <a:p>
            <a:r>
              <a:rPr lang="ru-RU" sz="1400" dirty="0"/>
              <a:t>логопедом) чистоговорку</a:t>
            </a:r>
          </a:p>
        </p:txBody>
      </p:sp>
    </p:spTree>
    <p:extLst>
      <p:ext uri="{BB962C8B-B14F-4D97-AF65-F5344CB8AC3E}">
        <p14:creationId xmlns:p14="http://schemas.microsoft.com/office/powerpoint/2010/main" val="3259005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1084DC-BBB6-83D7-B486-95E0B9DE0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37" y="228910"/>
            <a:ext cx="8596668" cy="13208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Клинова Алла Николаевна, учитель-дефектолог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Цареградская Анна Сергеевна, учитель-дефектолог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Детский сад № 41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«Умные соты»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741A6-3611-EFB9-87EB-8087EFBE5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11" y="1549710"/>
            <a:ext cx="2125266" cy="28336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9BF01A-17C4-1D84-2F7C-C0C1160F5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336" y="946764"/>
            <a:ext cx="3429000" cy="4572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3B8CAA-75C8-D800-AB79-5E7F3719C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522" y="889310"/>
            <a:ext cx="3429000" cy="4572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508BD6-DF90-9343-98D4-55E9D8462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357" y="2429109"/>
            <a:ext cx="2159386" cy="28791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EB54AA-FE05-4FEB-BB9E-12D419C6EF28}"/>
              </a:ext>
            </a:extLst>
          </p:cNvPr>
          <p:cNvSpPr txBox="1"/>
          <p:nvPr/>
        </p:nvSpPr>
        <p:spPr>
          <a:xfrm>
            <a:off x="283637" y="5759355"/>
            <a:ext cx="11767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Набор Сот (шестиугольники, которые сделаны из картона): набор карточек – с изображением лексических </a:t>
            </a:r>
          </a:p>
          <a:p>
            <a:r>
              <a:rPr lang="ru-RU" dirty="0"/>
              <a:t>тем (овощи, осень и т.д.), применяются на закрепление лексических тем по речевому развитию, </a:t>
            </a:r>
          </a:p>
          <a:p>
            <a:r>
              <a:rPr lang="ru-RU" dirty="0"/>
              <a:t>по познавательному развитию.</a:t>
            </a:r>
          </a:p>
        </p:txBody>
      </p:sp>
    </p:spTree>
    <p:extLst>
      <p:ext uri="{BB962C8B-B14F-4D97-AF65-F5344CB8AC3E}">
        <p14:creationId xmlns:p14="http://schemas.microsoft.com/office/powerpoint/2010/main" val="144831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4D7A70-C2E2-4A1B-949A-58A4AD783936}"/>
              </a:ext>
            </a:extLst>
          </p:cNvPr>
          <p:cNvSpPr txBox="1"/>
          <p:nvPr/>
        </p:nvSpPr>
        <p:spPr>
          <a:xfrm>
            <a:off x="281609" y="306961"/>
            <a:ext cx="63709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Пупышева</a:t>
            </a:r>
            <a:r>
              <a:rPr lang="ru-RU" sz="1800" dirty="0">
                <a:solidFill>
                  <a:schemeClr val="tx1"/>
                </a:solidFill>
              </a:rPr>
              <a:t> Ирина Анатольевна, учитель-логопед 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dirty="0"/>
              <a:t>«Каменск-Уральская школа»</a:t>
            </a:r>
          </a:p>
          <a:p>
            <a:r>
              <a:rPr lang="ru-RU" dirty="0"/>
              <a:t>Игра-тренажер «</a:t>
            </a:r>
            <a:r>
              <a:rPr lang="ru-RU" dirty="0" err="1"/>
              <a:t>Поддувалочки</a:t>
            </a:r>
            <a:r>
              <a:rPr lang="ru-RU" dirty="0"/>
              <a:t>» на тему «Времена года»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30C1EC-AD20-4C92-9F94-7721A79F3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1608" y="1279987"/>
            <a:ext cx="3216965" cy="2412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F04523-74CC-49B0-8C1E-7E98B875A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3" y="3923747"/>
            <a:ext cx="2200690" cy="29342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AB5C3D-0365-4A2D-A185-D68A00516ECE}"/>
              </a:ext>
            </a:extLst>
          </p:cNvPr>
          <p:cNvSpPr txBox="1"/>
          <p:nvPr/>
        </p:nvSpPr>
        <p:spPr>
          <a:xfrm>
            <a:off x="3827731" y="1279987"/>
            <a:ext cx="7911140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Игра-тренажер состоит из дидактических картинок деревьев </a:t>
            </a:r>
          </a:p>
          <a:p>
            <a:r>
              <a:rPr lang="ru-RU" sz="2000" dirty="0"/>
              <a:t>в разное время года, к которым прикреплена ручка из картона, </a:t>
            </a:r>
          </a:p>
          <a:p>
            <a:r>
              <a:rPr lang="ru-RU" sz="2000" dirty="0"/>
              <a:t>отдельные маленькие картинки предмета (листья, снежинки, </a:t>
            </a:r>
          </a:p>
          <a:p>
            <a:r>
              <a:rPr lang="ru-RU" sz="2000" dirty="0"/>
              <a:t>цветочки), объемные предметы (яблоко, груша) из цветной </a:t>
            </a:r>
          </a:p>
          <a:p>
            <a:r>
              <a:rPr lang="ru-RU" sz="2000" dirty="0"/>
              <a:t>бумаги разной по структуре, соответствующей сезонному </a:t>
            </a:r>
          </a:p>
          <a:p>
            <a:r>
              <a:rPr lang="ru-RU" sz="2000" dirty="0"/>
              <a:t>изменению, прикрепленные на нитевидной резинке.</a:t>
            </a:r>
          </a:p>
          <a:p>
            <a:endParaRPr lang="ru-RU" sz="2000" dirty="0"/>
          </a:p>
          <a:p>
            <a:r>
              <a:rPr lang="ru-RU" sz="2000" dirty="0"/>
              <a:t>Цель: развитие речевого дыхания.</a:t>
            </a:r>
          </a:p>
          <a:p>
            <a:r>
              <a:rPr lang="ru-RU" sz="2000" dirty="0"/>
              <a:t>Задачи:</a:t>
            </a:r>
          </a:p>
          <a:p>
            <a:r>
              <a:rPr lang="ru-RU" sz="2000" dirty="0"/>
              <a:t>-формирование навыков правильного речевого дыхания;</a:t>
            </a:r>
          </a:p>
          <a:p>
            <a:r>
              <a:rPr lang="ru-RU" sz="2000" dirty="0"/>
              <a:t>-укрепление мышц лица и грудной клетки;</a:t>
            </a:r>
          </a:p>
          <a:p>
            <a:r>
              <a:rPr lang="ru-RU" sz="2000" dirty="0"/>
              <a:t>-	профилактика болезней верхних дыхательных путей;</a:t>
            </a:r>
          </a:p>
          <a:p>
            <a:r>
              <a:rPr lang="ru-RU" sz="2000" dirty="0"/>
              <a:t>-	повышение умственной работоспособности;</a:t>
            </a:r>
          </a:p>
          <a:p>
            <a:r>
              <a:rPr lang="ru-RU" sz="2000" dirty="0"/>
              <a:t>-задействование органов чувств: зрение, слух, осязание;</a:t>
            </a:r>
          </a:p>
          <a:p>
            <a:r>
              <a:rPr lang="ru-RU" sz="2000" dirty="0"/>
              <a:t>-	закрепление лексических тем и грамматических категорий;</a:t>
            </a:r>
          </a:p>
          <a:p>
            <a:r>
              <a:rPr lang="ru-RU" sz="2000" dirty="0"/>
              <a:t>-стимуляция интереса к занятиям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05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460A39-0542-453A-82C5-FE04D6EBF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18" y="244210"/>
            <a:ext cx="1788160" cy="23778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89693E-C07F-498D-9620-EE873DAFC1B4}"/>
              </a:ext>
            </a:extLst>
          </p:cNvPr>
          <p:cNvSpPr txBox="1"/>
          <p:nvPr/>
        </p:nvSpPr>
        <p:spPr>
          <a:xfrm>
            <a:off x="309489" y="2677757"/>
            <a:ext cx="2552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Игра «Подбери слова-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родственники»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A07BE8-9B8B-49FC-AE7B-1F5220DDA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89" y="3429000"/>
            <a:ext cx="1889924" cy="25178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499EC5-C03E-4706-9EA8-14293F40DFD6}"/>
              </a:ext>
            </a:extLst>
          </p:cNvPr>
          <p:cNvSpPr txBox="1"/>
          <p:nvPr/>
        </p:nvSpPr>
        <p:spPr>
          <a:xfrm>
            <a:off x="85517" y="6051778"/>
            <a:ext cx="3000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«Рассели по вагонам»</a:t>
            </a:r>
            <a:endParaRPr lang="ru-RU" sz="1800" b="1" dirty="0">
              <a:solidFill>
                <a:srgbClr val="4F81BD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8E9112-CCEB-4656-B75E-B06C6684A8C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85762" y="244211"/>
            <a:ext cx="1788160" cy="23837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FC6A4A-8552-4DCA-BE73-53849E2D3320}"/>
              </a:ext>
            </a:extLst>
          </p:cNvPr>
          <p:cNvSpPr txBox="1"/>
          <p:nvPr/>
        </p:nvSpPr>
        <p:spPr>
          <a:xfrm>
            <a:off x="3177202" y="2677757"/>
            <a:ext cx="1719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«Что, где </a:t>
            </a:r>
          </a:p>
          <a:p>
            <a:r>
              <a:rPr lang="ru-RU" sz="1800" b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находится?»</a:t>
            </a:r>
            <a:endParaRPr lang="ru-RU" sz="1800" b="1" dirty="0">
              <a:solidFill>
                <a:srgbClr val="4F81BD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3280741-9E02-442A-B14C-2B65552176B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77202" y="3426023"/>
            <a:ext cx="1889924" cy="25208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A9E7D9-33A3-48A3-B146-0489449AC30F}"/>
              </a:ext>
            </a:extLst>
          </p:cNvPr>
          <p:cNvSpPr txBox="1"/>
          <p:nvPr/>
        </p:nvSpPr>
        <p:spPr>
          <a:xfrm>
            <a:off x="3085762" y="6048801"/>
            <a:ext cx="178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dirty="0">
                <a:effectLst/>
                <a:ea typeface="Calibri" panose="020F0502020204030204" pitchFamily="34" charset="0"/>
              </a:rPr>
              <a:t>Игра «Назови </a:t>
            </a:r>
          </a:p>
          <a:p>
            <a:r>
              <a:rPr lang="ru-RU" sz="1800" b="0" dirty="0">
                <a:effectLst/>
                <a:ea typeface="Calibri" panose="020F0502020204030204" pitchFamily="34" charset="0"/>
              </a:rPr>
              <a:t>ласково»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C3CD189-3367-4986-B2B6-941EF1D4AFC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94900" y="249260"/>
            <a:ext cx="1788159" cy="23844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CE6039-C6D0-4BBB-9BB2-FBCBF2E2F09B}"/>
              </a:ext>
            </a:extLst>
          </p:cNvPr>
          <p:cNvSpPr txBox="1"/>
          <p:nvPr/>
        </p:nvSpPr>
        <p:spPr>
          <a:xfrm>
            <a:off x="5211802" y="2677757"/>
            <a:ext cx="2908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«Рассели по этажам»</a:t>
            </a:r>
            <a:endParaRPr lang="ru-RU" sz="1800" b="1" dirty="0">
              <a:solidFill>
                <a:srgbClr val="4F81BD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6BA6EB6-65D6-4693-BA05-FC179D8033E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18446" y="3451832"/>
            <a:ext cx="1889924" cy="25203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E614E3-5E76-4C59-9C1C-B06B733A0369}"/>
              </a:ext>
            </a:extLst>
          </p:cNvPr>
          <p:cNvSpPr txBox="1"/>
          <p:nvPr/>
        </p:nvSpPr>
        <p:spPr>
          <a:xfrm>
            <a:off x="5273691" y="6048801"/>
            <a:ext cx="2379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«Назови цвет и </a:t>
            </a:r>
          </a:p>
          <a:p>
            <a:r>
              <a:rPr lang="ru-RU" sz="1800" b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предмет»</a:t>
            </a:r>
            <a:endParaRPr lang="ru-RU" sz="1800" b="1" dirty="0">
              <a:solidFill>
                <a:srgbClr val="4F81BD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28E5485-3469-48B4-865B-13852C1E49E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18144" y="264712"/>
            <a:ext cx="1752600" cy="2336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C8CB0A-C79E-422D-B5DE-B8C309CADE41}"/>
              </a:ext>
            </a:extLst>
          </p:cNvPr>
          <p:cNvSpPr txBox="1"/>
          <p:nvPr/>
        </p:nvSpPr>
        <p:spPr>
          <a:xfrm>
            <a:off x="8165646" y="2677756"/>
            <a:ext cx="19324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«Кто как </a:t>
            </a:r>
          </a:p>
          <a:p>
            <a:r>
              <a:rPr lang="ru-RU" sz="1800" b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передвигается?»</a:t>
            </a:r>
            <a:endParaRPr lang="ru-RU" sz="1800" b="1" dirty="0">
              <a:solidFill>
                <a:srgbClr val="4F81BD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AA18A52-9DA8-41F4-B54F-3734FA638FA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08174" y="3482891"/>
            <a:ext cx="1889924" cy="25206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5D74EB-3151-452C-AAC6-11FA5DD13970}"/>
              </a:ext>
            </a:extLst>
          </p:cNvPr>
          <p:cNvSpPr txBox="1"/>
          <p:nvPr/>
        </p:nvSpPr>
        <p:spPr>
          <a:xfrm>
            <a:off x="7870538" y="6003567"/>
            <a:ext cx="3190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"Мамы и их детёныши"</a:t>
            </a:r>
            <a:endParaRPr lang="ru-RU" sz="1800" b="1" dirty="0">
              <a:solidFill>
                <a:srgbClr val="4F81BD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0ADEB09-5848-44BB-9F35-9441B68A92E7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275535" y="264711"/>
            <a:ext cx="1752599" cy="23367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C005BD7-4EF9-4E45-90CE-26709CA338E2}"/>
              </a:ext>
            </a:extLst>
          </p:cNvPr>
          <p:cNvSpPr txBox="1"/>
          <p:nvPr/>
        </p:nvSpPr>
        <p:spPr>
          <a:xfrm>
            <a:off x="10200246" y="2677757"/>
            <a:ext cx="17355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"Кто, что </a:t>
            </a:r>
          </a:p>
          <a:p>
            <a:r>
              <a:rPr lang="ru-RU" sz="1800" b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ест?"</a:t>
            </a:r>
            <a:endParaRPr lang="ru-RU" sz="1800" b="1" dirty="0">
              <a:solidFill>
                <a:srgbClr val="4F81BD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8521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95087-9FA8-4FC4-F438-0C906F49D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Щелконогова Татьяна Эдуардовна, учитель-логопед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Детский сад № 2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Дидактическое пособие «Магнитный жезл»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F7B5C3-E380-5709-B90E-47DC6EC53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186" y="1396023"/>
            <a:ext cx="3429000" cy="4572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11EA9F-BF80-4455-8F9D-737C7B5C56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2" t="13096" r="4289" b="14331"/>
          <a:stretch/>
        </p:blipFill>
        <p:spPr bwMode="auto">
          <a:xfrm>
            <a:off x="480353" y="1717333"/>
            <a:ext cx="3099435" cy="196469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DBF372-3AA7-4006-9FFF-20B38F571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4" t="11972" r="10190" b="8142"/>
          <a:stretch/>
        </p:blipFill>
        <p:spPr bwMode="auto">
          <a:xfrm>
            <a:off x="752362" y="4078410"/>
            <a:ext cx="2564130" cy="1958975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D79D3B-A6E2-496D-9D43-FE59ADCD6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588" y="2899092"/>
            <a:ext cx="2790190" cy="197421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87673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6CA6A4-9C07-427F-A5F4-82A12E7FB0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79" y="277471"/>
            <a:ext cx="1601470" cy="12668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276552-EB85-4EB3-84F4-58FC5DB2935B}"/>
              </a:ext>
            </a:extLst>
          </p:cNvPr>
          <p:cNvSpPr txBox="1"/>
          <p:nvPr/>
        </p:nvSpPr>
        <p:spPr>
          <a:xfrm>
            <a:off x="273098" y="1630523"/>
            <a:ext cx="23628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«Раздели слова </a:t>
            </a:r>
          </a:p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слоги»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D02F74-B509-4C28-92F6-C09F7F13E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55979" y="2371554"/>
            <a:ext cx="1753235" cy="12426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59A931-7EEF-4135-A25C-5DF61211B701}"/>
              </a:ext>
            </a:extLst>
          </p:cNvPr>
          <p:cNvSpPr txBox="1"/>
          <p:nvPr/>
        </p:nvSpPr>
        <p:spPr>
          <a:xfrm>
            <a:off x="455979" y="3756747"/>
            <a:ext cx="2435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</a:t>
            </a:r>
          </a:p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«Звуковые дорожки».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DF4919-6919-4FFB-A313-3AE2A6519E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879" r="4561" b="49672"/>
          <a:stretch/>
        </p:blipFill>
        <p:spPr bwMode="auto">
          <a:xfrm>
            <a:off x="455979" y="4489132"/>
            <a:ext cx="1931035" cy="1171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42B4E7-52D7-40C0-9117-903F3BE04AE7}"/>
              </a:ext>
            </a:extLst>
          </p:cNvPr>
          <p:cNvSpPr txBox="1"/>
          <p:nvPr/>
        </p:nvSpPr>
        <p:spPr>
          <a:xfrm>
            <a:off x="455979" y="5698305"/>
            <a:ext cx="2212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Игра 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«Примагнить </a:t>
            </a:r>
          </a:p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звук»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8470C3-C5BD-47C4-A775-4DF285C4C5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5" r="-8" b="18469"/>
          <a:stretch/>
        </p:blipFill>
        <p:spPr bwMode="auto">
          <a:xfrm>
            <a:off x="4136233" y="215037"/>
            <a:ext cx="1387475" cy="1562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EE2E3D-D505-49E2-A86A-101148598D15}"/>
              </a:ext>
            </a:extLst>
          </p:cNvPr>
          <p:cNvSpPr txBox="1"/>
          <p:nvPr/>
        </p:nvSpPr>
        <p:spPr>
          <a:xfrm>
            <a:off x="3527958" y="1855277"/>
            <a:ext cx="2987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 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«Разложи предметы»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E9142FF-549C-40EF-A92F-24A20AB7F5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0" r="4853" b="13373"/>
          <a:stretch/>
        </p:blipFill>
        <p:spPr bwMode="auto">
          <a:xfrm>
            <a:off x="4144875" y="2361960"/>
            <a:ext cx="1531620" cy="15316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AC6C36-B788-4A73-BD2A-580370B3319A}"/>
              </a:ext>
            </a:extLst>
          </p:cNvPr>
          <p:cNvSpPr txBox="1"/>
          <p:nvPr/>
        </p:nvSpPr>
        <p:spPr>
          <a:xfrm>
            <a:off x="4136233" y="3955638"/>
            <a:ext cx="1792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 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«Футбол»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9320253-8544-4543-AD1C-3ABC9D1EAD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0" t="21901" r="9687" b="18877"/>
          <a:stretch/>
        </p:blipFill>
        <p:spPr bwMode="auto">
          <a:xfrm>
            <a:off x="4452555" y="4348018"/>
            <a:ext cx="1353185" cy="1508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40E7D3-95F4-428D-9AE5-05DC8915EACD}"/>
              </a:ext>
            </a:extLst>
          </p:cNvPr>
          <p:cNvSpPr txBox="1"/>
          <p:nvPr/>
        </p:nvSpPr>
        <p:spPr>
          <a:xfrm>
            <a:off x="3612449" y="5925357"/>
            <a:ext cx="3033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 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«Четвертый лишний»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A803CA2-9FAD-4A19-AEA8-2BCDB21CFB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9"/>
          <a:stretch/>
        </p:blipFill>
        <p:spPr bwMode="auto">
          <a:xfrm>
            <a:off x="7833018" y="289968"/>
            <a:ext cx="1409065" cy="1412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30BD0E7-1F6A-48FD-9E30-98A114E6E010}"/>
              </a:ext>
            </a:extLst>
          </p:cNvPr>
          <p:cNvSpPr txBox="1"/>
          <p:nvPr/>
        </p:nvSpPr>
        <p:spPr>
          <a:xfrm>
            <a:off x="7144385" y="1900295"/>
            <a:ext cx="26847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«Картинки </a:t>
            </a:r>
          </a:p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называем и считаем».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D10D495-3E95-4044-A6F2-95D23AF9F1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727" y="2537664"/>
            <a:ext cx="2096770" cy="15728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19DCDE1-AB40-4330-96FB-3BECA5125FCF}"/>
              </a:ext>
            </a:extLst>
          </p:cNvPr>
          <p:cNvSpPr txBox="1"/>
          <p:nvPr/>
        </p:nvSpPr>
        <p:spPr>
          <a:xfrm>
            <a:off x="6766071" y="4304147"/>
            <a:ext cx="3542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«Магнитит – не магнитит»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4341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23828B-9D0A-91F3-4E2B-940A864CF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err="1">
                <a:solidFill>
                  <a:schemeClr val="tx1"/>
                </a:solidFill>
              </a:rPr>
              <a:t>Варова</a:t>
            </a:r>
            <a:r>
              <a:rPr lang="ru-RU" sz="2000" dirty="0">
                <a:solidFill>
                  <a:schemeClr val="tx1"/>
                </a:solidFill>
              </a:rPr>
              <a:t> Екатерина Сергеевна, учитель-логопед 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Детский сад № 3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«Игровая артикуляционная гимнастика», обучающая продукция</a:t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207E30-6555-116F-902C-10815B93D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758" y="1854507"/>
            <a:ext cx="3429000" cy="4572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C62AD7-41D5-B261-8728-AFABB7C99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634316" y="1576081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5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74222B-730E-49ED-8782-1F3594B1B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61" y="337625"/>
            <a:ext cx="3884712" cy="32377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826FC2-89BD-4D2F-9A33-7272205034A3}"/>
              </a:ext>
            </a:extLst>
          </p:cNvPr>
          <p:cNvSpPr txBox="1"/>
          <p:nvPr/>
        </p:nvSpPr>
        <p:spPr>
          <a:xfrm>
            <a:off x="1631397" y="195162"/>
            <a:ext cx="1561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«Арт-лото</a:t>
            </a:r>
            <a:r>
              <a:rPr lang="ru-RU" dirty="0"/>
              <a:t>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B3600-CCC8-4702-8C3D-202CE788577B}"/>
              </a:ext>
            </a:extLst>
          </p:cNvPr>
          <p:cNvSpPr txBox="1"/>
          <p:nvPr/>
        </p:nvSpPr>
        <p:spPr>
          <a:xfrm>
            <a:off x="4036954" y="308318"/>
            <a:ext cx="70697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особие на липучках. Игровые поля разработаны в соответствии с </a:t>
            </a:r>
          </a:p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нарушенными группами звуков: для свистящих, шипящих и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соноров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Ребёнок ищет среди зашумленных изображений силуэт упражнения </a:t>
            </a:r>
          </a:p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гимнастики и называет его, затем находит цветное изображение и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ыполняет. В комплекте: три игровых поля,  24 карточки цветных </a:t>
            </a:r>
          </a:p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изображений гимнастики:  «забор», «окно», «лопата» и т.д.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F17C377-B3D8-40BA-98E1-2F0C0EDDC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62" y="3478417"/>
            <a:ext cx="1550812" cy="1558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EE2D6E7-6A0E-474F-8464-7360C3944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883" y="3472067"/>
            <a:ext cx="1560264" cy="1564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EC5E12D2-544D-4E2D-BEF7-106F0DBC5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08" y="5098448"/>
            <a:ext cx="1611366" cy="1564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888A2697-5EBB-463D-A9A7-8287D120F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883" y="5124993"/>
            <a:ext cx="1537844" cy="1537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B43FCF-2B6C-4242-9826-C08C78CC97C4}"/>
              </a:ext>
            </a:extLst>
          </p:cNvPr>
          <p:cNvSpPr txBox="1"/>
          <p:nvPr/>
        </p:nvSpPr>
        <p:spPr>
          <a:xfrm>
            <a:off x="979374" y="3171994"/>
            <a:ext cx="2733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«Круговые арт-</a:t>
            </a:r>
            <a:r>
              <a:rPr lang="ru-RU" b="1" dirty="0" err="1"/>
              <a:t>пазлы</a:t>
            </a:r>
            <a:r>
              <a:rPr lang="ru-RU" b="1" dirty="0"/>
              <a:t>»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2177A1C2-F7AF-43B8-9590-BB0CB46C1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256" y="5047338"/>
            <a:ext cx="1611367" cy="161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70D6B0-8874-4C39-9C29-9BE8BCA1919B}"/>
              </a:ext>
            </a:extLst>
          </p:cNvPr>
          <p:cNvSpPr txBox="1"/>
          <p:nvPr/>
        </p:nvSpPr>
        <p:spPr>
          <a:xfrm>
            <a:off x="3997400" y="2389773"/>
            <a:ext cx="80038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обрать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пазл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вращая круги так, чтобы сложилась картинка артикуляционного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упражнения. Особенность кругового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пазла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том, что если вы собрали один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элемент, остальные картинки не сойдутся, так игра дольше будет интересна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ребёнку. Игровые поля  разработаны в соответствии с нарушенными группами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звуков.</a:t>
            </a:r>
            <a:endParaRPr lang="ru-RU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93E29E20-E12A-4941-8B9B-69710A89B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29" y="4114764"/>
            <a:ext cx="3384376" cy="2535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DD81C4-B407-454E-962F-5E6AE78C1310}"/>
              </a:ext>
            </a:extLst>
          </p:cNvPr>
          <p:cNvSpPr txBox="1"/>
          <p:nvPr/>
        </p:nvSpPr>
        <p:spPr>
          <a:xfrm>
            <a:off x="6035780" y="3685351"/>
            <a:ext cx="2937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«Обведи двумя руками»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536277-402A-48EE-8F18-55F173F6AA71}"/>
              </a:ext>
            </a:extLst>
          </p:cNvPr>
          <p:cNvSpPr txBox="1"/>
          <p:nvPr/>
        </p:nvSpPr>
        <p:spPr>
          <a:xfrm>
            <a:off x="9361714" y="4254262"/>
            <a:ext cx="30037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Дошкольник одновременно 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двумя руками обводит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парные картинки и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выполняет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артикуляционные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упражнения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4463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56C44-F5BB-FA62-6491-3890B428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96" y="271433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chemeClr val="tx1"/>
                </a:solidFill>
              </a:rPr>
              <a:t>Банникова Оксана Николаевна, учитель-логопед </a:t>
            </a:r>
            <a:br>
              <a:rPr lang="ru-RU" sz="1800" b="1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Ярославцева Марина Леонидовна, воспитатель </a:t>
            </a:r>
            <a:br>
              <a:rPr lang="ru-RU" sz="1800" b="1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Детский сад № 8 Учебно-методическое пособие-тренажер</a:t>
            </a:r>
            <a:br>
              <a:rPr lang="ru-RU" sz="1800" b="1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 «Рюкзачок знаний»</a:t>
            </a:r>
            <a:br>
              <a:rPr lang="ru-RU" sz="1800" b="1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Серия игр и упражнений «</a:t>
            </a:r>
            <a:r>
              <a:rPr lang="ru-RU" sz="1800" b="1" dirty="0" err="1">
                <a:solidFill>
                  <a:schemeClr val="tx1"/>
                </a:solidFill>
              </a:rPr>
              <a:t>Букваешки</a:t>
            </a:r>
            <a:r>
              <a:rPr lang="ru-RU" sz="1800" b="1" dirty="0">
                <a:solidFill>
                  <a:schemeClr val="tx1"/>
                </a:solidFill>
              </a:rPr>
              <a:t>», «Говорящие пальчики»</a:t>
            </a:r>
            <a:br>
              <a:rPr lang="ru-RU" sz="1800" b="1" dirty="0">
                <a:solidFill>
                  <a:schemeClr val="tx1"/>
                </a:solidFill>
              </a:rPr>
            </a:b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4EE86E-62DC-68EA-6158-D579D96B0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042B7A-98FD-0B3C-0F9B-E983097F0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04963"/>
            <a:ext cx="3429000" cy="4572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B4EF21-6A16-B285-F561-1C7B58A903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41" t="68710" r="20430"/>
          <a:stretch/>
        </p:blipFill>
        <p:spPr>
          <a:xfrm>
            <a:off x="3431373" y="4387544"/>
            <a:ext cx="5035431" cy="21053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90656F-6D8A-34EA-2430-D20988389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804" y="1143000"/>
            <a:ext cx="3429000" cy="4572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FA1C6D-27DC-8926-CC0B-E97B025B7C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78" r="19609"/>
          <a:stretch/>
        </p:blipFill>
        <p:spPr>
          <a:xfrm rot="5400000">
            <a:off x="5408457" y="1064289"/>
            <a:ext cx="1917090" cy="373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38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C85162-7334-4527-9F05-6F9310C7CE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 b="9260"/>
          <a:stretch/>
        </p:blipFill>
        <p:spPr>
          <a:xfrm>
            <a:off x="140677" y="690177"/>
            <a:ext cx="3066931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ject 9">
            <a:extLst>
              <a:ext uri="{FF2B5EF4-FFF2-40B4-BE49-F238E27FC236}">
                <a16:creationId xmlns:a16="http://schemas.microsoft.com/office/drawing/2014/main" id="{30408FFC-D8CE-41F1-BB44-3B7E8CF3CE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677" y="0"/>
            <a:ext cx="4038600" cy="10291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2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Букваешки</a:t>
            </a:r>
            <a:r>
              <a:rPr lang="ru-RU" sz="2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br>
              <a:rPr lang="ru-RU" sz="2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ru-RU" sz="2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«Говорящие пальчики»</a:t>
            </a:r>
            <a:br>
              <a:rPr lang="ru-RU" sz="2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endParaRPr sz="2200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609291-196C-45CF-BEE5-C3F764D2844D}"/>
              </a:ext>
            </a:extLst>
          </p:cNvPr>
          <p:cNvSpPr txBox="1"/>
          <p:nvPr/>
        </p:nvSpPr>
        <p:spPr>
          <a:xfrm>
            <a:off x="6260123" y="900332"/>
            <a:ext cx="55917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Положить свою ладонь на массажную ладошку, </a:t>
            </a:r>
          </a:p>
          <a:p>
            <a:r>
              <a:rPr lang="ru-RU" dirty="0"/>
              <a:t>внимательно посмотреть на картинки, ребенок </a:t>
            </a:r>
          </a:p>
          <a:p>
            <a:r>
              <a:rPr lang="ru-RU" dirty="0"/>
              <a:t>произносит слово и поднимает нужный пальчик </a:t>
            </a:r>
          </a:p>
          <a:p>
            <a:r>
              <a:rPr lang="ru-RU" dirty="0"/>
              <a:t>по цвету. 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77C781-C3DD-4F70-8EF1-1A642C377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/>
          <a:stretch/>
        </p:blipFill>
        <p:spPr>
          <a:xfrm>
            <a:off x="3278588" y="791562"/>
            <a:ext cx="2653289" cy="219079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B7C657-3354-4C81-8700-74D9B14B57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4167" r="3376" b="8332"/>
          <a:stretch/>
        </p:blipFill>
        <p:spPr>
          <a:xfrm rot="16200000">
            <a:off x="-230164" y="3922653"/>
            <a:ext cx="2132740" cy="1544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BE4D8C-9E5D-4C6D-8710-272FD68CED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6"/>
          <a:stretch>
            <a:fillRect/>
          </a:stretch>
        </p:blipFill>
        <p:spPr>
          <a:xfrm rot="5400000">
            <a:off x="3523406" y="3328563"/>
            <a:ext cx="2132742" cy="2732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C68A6C-FD9C-4BE4-B0AD-31F2F86258B5}"/>
              </a:ext>
            </a:extLst>
          </p:cNvPr>
          <p:cNvSpPr txBox="1"/>
          <p:nvPr/>
        </p:nvSpPr>
        <p:spPr>
          <a:xfrm>
            <a:off x="6254346" y="3817688"/>
            <a:ext cx="55098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Положить свою ладонь на массажную ладошку, </a:t>
            </a:r>
          </a:p>
          <a:p>
            <a:r>
              <a:rPr lang="ru-RU" dirty="0"/>
              <a:t>внимательно посмотреть на картинки, </a:t>
            </a:r>
          </a:p>
          <a:p>
            <a:r>
              <a:rPr lang="ru-RU" dirty="0"/>
              <a:t>правильно произнести название картинки, </a:t>
            </a:r>
          </a:p>
          <a:p>
            <a:r>
              <a:rPr lang="ru-RU" dirty="0"/>
              <a:t>выделяя отрабатываемый звук, поднять, а затем </a:t>
            </a:r>
          </a:p>
          <a:p>
            <a:r>
              <a:rPr lang="ru-RU" dirty="0"/>
              <a:t>прижать пальчик находящийся около </a:t>
            </a:r>
          </a:p>
          <a:p>
            <a:r>
              <a:rPr lang="ru-RU" dirty="0"/>
              <a:t>проговариваемой картинки.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897C10-F72F-465B-AC73-D7C50985BD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" t="5569" r="4989" b="5330"/>
          <a:stretch>
            <a:fillRect/>
          </a:stretch>
        </p:blipFill>
        <p:spPr>
          <a:xfrm>
            <a:off x="1633218" y="3692959"/>
            <a:ext cx="1565458" cy="2003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870719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343</TotalTime>
  <Words>2138</Words>
  <Application>Microsoft Office PowerPoint</Application>
  <PresentationFormat>Широкоэкранный</PresentationFormat>
  <Paragraphs>248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 Unicode MS</vt:lpstr>
      <vt:lpstr>Arial</vt:lpstr>
      <vt:lpstr>Calibri</vt:lpstr>
      <vt:lpstr>Cambria</vt:lpstr>
      <vt:lpstr>Times New Roman</vt:lpstr>
      <vt:lpstr>Trebuchet MS</vt:lpstr>
      <vt:lpstr>Wingdings 3</vt:lpstr>
      <vt:lpstr>Аспект</vt:lpstr>
      <vt:lpstr>Выставка авторской дидактической продукции  </vt:lpstr>
      <vt:lpstr>Петрова Наталья Анатольевна, учитель-логопед Детский сад № 2 «С пирамидкой играем, речь развиваем»</vt:lpstr>
      <vt:lpstr>Презентация PowerPoint</vt:lpstr>
      <vt:lpstr>Щелконогова Татьяна Эдуардовна, учитель-логопед Детский сад № 2 Дидактическое пособие «Магнитный жезл»</vt:lpstr>
      <vt:lpstr>Презентация PowerPoint</vt:lpstr>
      <vt:lpstr>Варова Екатерина Сергеевна, учитель-логопед   Детский сад № 3 «Игровая артикуляционная гимнастика», обучающая продукция </vt:lpstr>
      <vt:lpstr>Презентация PowerPoint</vt:lpstr>
      <vt:lpstr>Банникова Оксана Николаевна, учитель-логопед  Ярославцева Марина Леонидовна, воспитатель  Детский сад № 8 Учебно-методическое пособие-тренажер  «Рюкзачок знаний» Серия игр и упражнений «Букваешки», «Говорящие пальчики» </vt:lpstr>
      <vt:lpstr>Букваешки  «Говорящие пальчики» </vt:lpstr>
      <vt:lpstr>Захарова Надежда Рудольфовна, учитель-логопед        Детский сад № 25 Игра «Что было? что пропало? что появилось?»</vt:lpstr>
      <vt:lpstr>Мусина Светлана Ризануровна, учитель-логопед  Детский сад № 33 Дидактическая игра «Волшебные круги»</vt:lpstr>
      <vt:lpstr>Ханенко Вера Александровна, учитель-логопед  Детский сад № 33 Альбом по формированию слоговой структуры слова (I тип)</vt:lpstr>
      <vt:lpstr>Гончарова Наталья Валерьевна, учитель-логопед  Детский сад  № 41 Дидактическая игра «Лого домики»</vt:lpstr>
      <vt:lpstr>Березина Марина Сергеевна, педагог-психолог   Детский сад № 41 «Ароматерапия» в условиях ДОУ</vt:lpstr>
      <vt:lpstr>Белоносова Татьяна Михайловна, учитель-логопед   Детский сад № 73 Игры-головоломки для автоматизации и дифференциация звуков  у дошкольников  </vt:lpstr>
      <vt:lpstr>Презентация PowerPoint</vt:lpstr>
      <vt:lpstr>Презентация PowerPoint</vt:lpstr>
      <vt:lpstr>Топоркова Вера Ивановна, учитель-логопед  Детский сад № 73  «Логопедический телефон», «Слоговые кубики»</vt:lpstr>
      <vt:lpstr>Ефремова Ксения Анатольевна, учитель-логопед Детский сад № 79 «Звуковичок»</vt:lpstr>
      <vt:lpstr> Разгайлова Елена Александровна, воспитатель   Детский сад № 83 «Развитие межполушарного взаимодействия у детей с нарушением речи» </vt:lpstr>
      <vt:lpstr>Богаткина Евгения Геннадьевна, учитель-логопед Детский сад № 83 «Развитие межполушарного взаимодействия у детей с нарушением речи»</vt:lpstr>
      <vt:lpstr>Презентация PowerPoint</vt:lpstr>
      <vt:lpstr>Кузнецова Светлана Валерьевна, учитель-логопед  Рахимова Диана Альбертовна, воспитатель  Чернова Надежда Юрьевна, воспитатель  Детский сад № 83 «Логопедический ДАРТС»</vt:lpstr>
      <vt:lpstr>Шершнева Татьяна Никифоровна, учитель-логопед  Детский сад № 85 Игровое пособие «Парочки»</vt:lpstr>
      <vt:lpstr>Данилова Олеся Михайловна, учитель-логопед   Детский сад № 106 «Лесенка-чудесенка»</vt:lpstr>
      <vt:lpstr>Симонова Лада Викторовна, учитель-логопед СОШ № 1  «Осенние листья»  </vt:lpstr>
      <vt:lpstr>Клинова Алла Николаевна, учитель-дефектолог  Цареградская Анна Сергеевна, учитель-дефектолог  Детский сад № 41 «Умные соты»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Taskindmitrijj@rambler.ru</dc:creator>
  <cp:lastModifiedBy>RePack by Diakov</cp:lastModifiedBy>
  <cp:revision>35</cp:revision>
  <dcterms:created xsi:type="dcterms:W3CDTF">2023-10-17T15:24:08Z</dcterms:created>
  <dcterms:modified xsi:type="dcterms:W3CDTF">2023-10-24T15:53:20Z</dcterms:modified>
</cp:coreProperties>
</file>