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6" r:id="rId7"/>
    <p:sldId id="263" r:id="rId8"/>
    <p:sldId id="273" r:id="rId9"/>
    <p:sldId id="272" r:id="rId10"/>
    <p:sldId id="268" r:id="rId11"/>
    <p:sldId id="274" r:id="rId12"/>
    <p:sldId id="265" r:id="rId13"/>
    <p:sldId id="269" r:id="rId14"/>
    <p:sldId id="270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4104456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 smtClean="0"/>
              <a:t>«</a:t>
            </a:r>
            <a:r>
              <a:rPr lang="ru-RU" sz="7200" b="1" i="1" dirty="0" smtClean="0"/>
              <a:t>Активные…..» </a:t>
            </a:r>
            <a:br>
              <a:rPr lang="ru-RU" sz="7200" b="1" i="1" dirty="0" smtClean="0"/>
            </a:br>
            <a:r>
              <a:rPr lang="ru-RU" sz="7200" b="1" i="1" dirty="0" smtClean="0"/>
              <a:t>(от 2 до 3 лет)</a:t>
            </a:r>
            <a:br>
              <a:rPr lang="ru-RU" sz="7200" b="1" i="1" dirty="0" smtClean="0"/>
            </a:b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Почему важно играть с ребёнком? – Tarkvanem ‹ Отношения с ребенком —  Tarkvan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861048"/>
            <a:ext cx="4392488" cy="2660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Игры на развитие артикуляции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2600" dirty="0" smtClean="0"/>
              <a:t>Родитель показывает ребенку, как сделать «голливудскую улыбку» – сжав челюсти и улыбаясь во весь рот. А затем просит ребенка сделать то же самое. Можно усовершенствовать упражнение, играя с ребенком в «папарацци» – «звезда» охотнее будет выполнять упражнение под аккомпанемент фотовспышек. Попросите малыша сделать «голливудскую улыбку» – и сфотографируйте его. А у вас на память о тренировках останутся забавные фотографии для пополнения фотоальбома.</a:t>
            </a:r>
          </a:p>
          <a:p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       «</a:t>
            </a:r>
            <a:r>
              <a:rPr lang="ru-RU" sz="2600" b="1" dirty="0" smtClean="0"/>
              <a:t>Заборчик», </a:t>
            </a:r>
            <a:r>
              <a:rPr lang="ru-RU" sz="2600" dirty="0" smtClean="0"/>
              <a:t>те же манипуляции ребенок совершает, когда мама или папа произносят стишок:</a:t>
            </a:r>
          </a:p>
          <a:p>
            <a:r>
              <a:rPr lang="ru-RU" sz="2600" dirty="0" smtClean="0"/>
              <a:t>Зубы ровно мы смыкаем,</a:t>
            </a:r>
            <a:br>
              <a:rPr lang="ru-RU" sz="2600" dirty="0" smtClean="0"/>
            </a:br>
            <a:r>
              <a:rPr lang="ru-RU" sz="2600" dirty="0" smtClean="0"/>
              <a:t>и заборчик получаем.</a:t>
            </a:r>
            <a:br>
              <a:rPr lang="ru-RU" sz="2600" dirty="0" smtClean="0"/>
            </a:br>
            <a:r>
              <a:rPr lang="ru-RU" sz="2600" dirty="0" smtClean="0"/>
              <a:t>А сейчас раздвинем губы,</a:t>
            </a:r>
            <a:br>
              <a:rPr lang="ru-RU" sz="2600" dirty="0" smtClean="0"/>
            </a:br>
            <a:r>
              <a:rPr lang="ru-RU" sz="2600" dirty="0" smtClean="0"/>
              <a:t>посчитаем наши зубы.</a:t>
            </a:r>
          </a:p>
          <a:p>
            <a:pPr marL="0" indent="0">
              <a:buNone/>
            </a:pPr>
            <a:endParaRPr lang="ru-RU" sz="2600" dirty="0" smtClean="0"/>
          </a:p>
          <a:p>
            <a:r>
              <a:rPr lang="ru-RU" sz="2600" b="1" dirty="0" smtClean="0">
                <a:solidFill>
                  <a:srgbClr val="262626"/>
                </a:solidFill>
                <a:ea typeface="Calibri" panose="020F0502020204030204" pitchFamily="34" charset="0"/>
              </a:rPr>
              <a:t>«Домик </a:t>
            </a:r>
            <a:r>
              <a:rPr lang="ru-RU" sz="2600" b="1" dirty="0">
                <a:solidFill>
                  <a:srgbClr val="262626"/>
                </a:solidFill>
                <a:ea typeface="Calibri" panose="020F0502020204030204" pitchFamily="34" charset="0"/>
              </a:rPr>
              <a:t>для язычка</a:t>
            </a:r>
            <a:r>
              <a:rPr lang="ru-RU" sz="2600" b="1" dirty="0" smtClean="0">
                <a:solidFill>
                  <a:srgbClr val="262626"/>
                </a:solidFill>
                <a:ea typeface="Calibri" panose="020F0502020204030204" pitchFamily="34" charset="0"/>
              </a:rPr>
              <a:t>»</a:t>
            </a:r>
            <a:endParaRPr lang="ru-RU" sz="2600" dirty="0" smtClean="0">
              <a:solidFill>
                <a:srgbClr val="262626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262626"/>
                </a:solidFill>
                <a:ea typeface="Calibri" panose="020F0502020204030204" pitchFamily="34" charset="0"/>
              </a:rPr>
              <a:t>     -Попросите </a:t>
            </a:r>
            <a:r>
              <a:rPr lang="ru-RU" sz="2600" dirty="0">
                <a:solidFill>
                  <a:srgbClr val="262626"/>
                </a:solidFill>
                <a:ea typeface="Calibri" panose="020F0502020204030204" pitchFamily="34" charset="0"/>
              </a:rPr>
              <a:t>кроху широко открыть рот,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262626"/>
                </a:solidFill>
                <a:ea typeface="Calibri" panose="020F0502020204030204" pitchFamily="34" charset="0"/>
              </a:rPr>
              <a:t>       показать </a:t>
            </a:r>
            <a:r>
              <a:rPr lang="ru-RU" sz="2600" dirty="0">
                <a:solidFill>
                  <a:srgbClr val="262626"/>
                </a:solidFill>
                <a:ea typeface="Calibri" panose="020F0502020204030204" pitchFamily="34" charset="0"/>
              </a:rPr>
              <a:t>пасть крокодила.</a:t>
            </a:r>
            <a:br>
              <a:rPr lang="ru-RU" sz="2600" dirty="0">
                <a:solidFill>
                  <a:srgbClr val="262626"/>
                </a:solidFill>
                <a:ea typeface="Calibri" panose="020F0502020204030204" pitchFamily="34" charset="0"/>
              </a:rPr>
            </a:br>
            <a:r>
              <a:rPr lang="ru-RU" sz="2600" dirty="0" smtClean="0">
                <a:solidFill>
                  <a:srgbClr val="262626"/>
                </a:solidFill>
                <a:ea typeface="Calibri" panose="020F0502020204030204" pitchFamily="34" charset="0"/>
              </a:rPr>
              <a:t>    - </a:t>
            </a:r>
            <a:r>
              <a:rPr lang="ru-RU" sz="2600" dirty="0">
                <a:solidFill>
                  <a:srgbClr val="262626"/>
                </a:solidFill>
                <a:ea typeface="Calibri" panose="020F0502020204030204" pitchFamily="34" charset="0"/>
              </a:rPr>
              <a:t>Теперь с открытом ртом пробуем высунуть язык.</a:t>
            </a:r>
            <a:br>
              <a:rPr lang="ru-RU" sz="2600" dirty="0">
                <a:solidFill>
                  <a:srgbClr val="262626"/>
                </a:solidFill>
                <a:ea typeface="Calibri" panose="020F0502020204030204" pitchFamily="34" charset="0"/>
              </a:rPr>
            </a:br>
            <a:r>
              <a:rPr lang="ru-RU" sz="2600" dirty="0" smtClean="0">
                <a:solidFill>
                  <a:srgbClr val="262626"/>
                </a:solidFill>
                <a:ea typeface="Calibri" panose="020F0502020204030204" pitchFamily="34" charset="0"/>
              </a:rPr>
              <a:t>    - </a:t>
            </a:r>
            <a:r>
              <a:rPr lang="ru-RU" sz="2600" dirty="0">
                <a:solidFill>
                  <a:srgbClr val="262626"/>
                </a:solidFill>
                <a:ea typeface="Calibri" panose="020F0502020204030204" pitchFamily="34" charset="0"/>
              </a:rPr>
              <a:t>Держим язык 2-3 секунды, не закрывая рот</a:t>
            </a:r>
            <a:br>
              <a:rPr lang="ru-RU" sz="2600" dirty="0">
                <a:solidFill>
                  <a:srgbClr val="262626"/>
                </a:solidFill>
                <a:ea typeface="Calibri" panose="020F0502020204030204" pitchFamily="34" charset="0"/>
              </a:rPr>
            </a:br>
            <a:r>
              <a:rPr lang="ru-RU" sz="2600" dirty="0" smtClean="0">
                <a:solidFill>
                  <a:srgbClr val="262626"/>
                </a:solidFill>
                <a:ea typeface="Calibri" panose="020F0502020204030204" pitchFamily="34" charset="0"/>
              </a:rPr>
              <a:t>    - </a:t>
            </a:r>
            <a:r>
              <a:rPr lang="ru-RU" sz="2600" dirty="0">
                <a:solidFill>
                  <a:srgbClr val="262626"/>
                </a:solidFill>
                <a:ea typeface="Calibri" panose="020F0502020204030204" pitchFamily="34" charset="0"/>
              </a:rPr>
              <a:t>Убираем язычок, рот закрываем.</a:t>
            </a:r>
            <a:br>
              <a:rPr lang="ru-RU" sz="2600" dirty="0">
                <a:solidFill>
                  <a:srgbClr val="262626"/>
                </a:solidFill>
                <a:ea typeface="Calibri" panose="020F0502020204030204" pitchFamily="34" charset="0"/>
              </a:rPr>
            </a:br>
            <a:r>
              <a:rPr lang="ru-RU" sz="2600" dirty="0" smtClean="0">
                <a:solidFill>
                  <a:srgbClr val="262626"/>
                </a:solidFill>
                <a:ea typeface="Calibri" panose="020F0502020204030204" pitchFamily="34" charset="0"/>
              </a:rPr>
              <a:t>    - </a:t>
            </a:r>
            <a:r>
              <a:rPr lang="ru-RU" sz="2600" dirty="0">
                <a:solidFill>
                  <a:srgbClr val="262626"/>
                </a:solidFill>
                <a:ea typeface="Calibri" panose="020F0502020204030204" pitchFamily="34" charset="0"/>
              </a:rPr>
              <a:t>Следует повторить упражнение 3-5 раз.</a:t>
            </a:r>
            <a:br>
              <a:rPr lang="ru-RU" sz="2600" dirty="0">
                <a:solidFill>
                  <a:srgbClr val="262626"/>
                </a:solidFill>
                <a:ea typeface="Calibri" panose="020F0502020204030204" pitchFamily="34" charset="0"/>
              </a:rPr>
            </a:br>
            <a:endParaRPr lang="ru-RU" sz="2600" dirty="0" smtClean="0"/>
          </a:p>
          <a:p>
            <a:endParaRPr lang="ru-RU" sz="2600" dirty="0"/>
          </a:p>
          <a:p>
            <a:endParaRPr lang="ru-RU" sz="2600" dirty="0" smtClean="0"/>
          </a:p>
          <a:p>
            <a:endParaRPr lang="ru-RU" dirty="0"/>
          </a:p>
        </p:txBody>
      </p:sp>
      <p:pic>
        <p:nvPicPr>
          <p:cNvPr id="6146" name="Picture 2" descr="Упражнения для артикуляционной гимнастики для дошколь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45024"/>
            <a:ext cx="338437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1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Развиваем речь детей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7200" dirty="0" smtClean="0"/>
              <a:t>Изучайте с ребенком слова по группам: овощи, фрукты, транспорт, одежда и так далее. Удобно для этого использовать карточки.</a:t>
            </a:r>
          </a:p>
          <a:p>
            <a:r>
              <a:rPr lang="ru-RU" sz="7200" b="1" dirty="0" smtClean="0"/>
              <a:t>Играйте в «Назови предмет». </a:t>
            </a:r>
            <a:r>
              <a:rPr lang="ru-RU" sz="7200" dirty="0" smtClean="0"/>
              <a:t>Сначала родитель говорит, что изображено на карточке, затем это право передается малышу. Если ответ неверный, то нужно мягко поправить сына или дочь.</a:t>
            </a:r>
          </a:p>
          <a:p>
            <a:r>
              <a:rPr lang="ru-RU" sz="7200" dirty="0" smtClean="0"/>
              <a:t>Найдите несколько простых </a:t>
            </a:r>
            <a:r>
              <a:rPr lang="ru-RU" sz="7200" b="1" dirty="0" smtClean="0"/>
              <a:t>загадок</a:t>
            </a:r>
            <a:r>
              <a:rPr lang="ru-RU" sz="7200" dirty="0" smtClean="0"/>
              <a:t>, попробуйте озвучить их малышу. Идеально, если они будут рифмованные. Например:</a:t>
            </a:r>
            <a:br>
              <a:rPr lang="ru-RU" sz="7200" dirty="0" smtClean="0"/>
            </a:br>
            <a:r>
              <a:rPr lang="ru-RU" sz="7200" dirty="0" smtClean="0"/>
              <a:t>«Он мурлычет и поёт. Угадали? Это… (кот)!».</a:t>
            </a:r>
          </a:p>
          <a:p>
            <a:r>
              <a:rPr lang="ru-RU" sz="7200" b="1" dirty="0" smtClean="0"/>
              <a:t>Читайте ребенку стихи. </a:t>
            </a:r>
            <a:r>
              <a:rPr lang="ru-RU" sz="7200" dirty="0" smtClean="0"/>
              <a:t>Чем проще, тем лучше. Он будет постепенно их запоминать.</a:t>
            </a:r>
          </a:p>
          <a:p>
            <a:r>
              <a:rPr lang="ru-RU" sz="7200" b="1" dirty="0" smtClean="0"/>
              <a:t>Произносите первую часть слова, чтобы мальчик или девочка говорили вторую. </a:t>
            </a:r>
            <a:r>
              <a:rPr lang="ru-RU" sz="7200" dirty="0" smtClean="0"/>
              <a:t>Например:</a:t>
            </a:r>
            <a:br>
              <a:rPr lang="ru-RU" sz="7200" dirty="0" smtClean="0"/>
            </a:br>
            <a:r>
              <a:rPr lang="ru-RU" sz="7200" dirty="0" smtClean="0"/>
              <a:t>− Кош…</a:t>
            </a:r>
            <a:br>
              <a:rPr lang="ru-RU" sz="7200" dirty="0" smtClean="0"/>
            </a:br>
            <a:r>
              <a:rPr lang="ru-RU" sz="7200" dirty="0" smtClean="0"/>
              <a:t>− …</a:t>
            </a:r>
            <a:r>
              <a:rPr lang="ru-RU" sz="7200" dirty="0" err="1" smtClean="0"/>
              <a:t>ка</a:t>
            </a:r>
            <a:r>
              <a:rPr lang="ru-RU" sz="7200" dirty="0" smtClean="0"/>
              <a:t>!</a:t>
            </a:r>
          </a:p>
          <a:p>
            <a:r>
              <a:rPr lang="ru-RU" sz="7200" dirty="0" smtClean="0"/>
              <a:t>Давайте малышу задание на </a:t>
            </a:r>
            <a:r>
              <a:rPr lang="ru-RU" sz="7200" b="1" dirty="0" smtClean="0"/>
              <a:t>определение уменьшительной формы</a:t>
            </a:r>
            <a:r>
              <a:rPr lang="ru-RU" sz="7200" dirty="0" smtClean="0"/>
              <a:t>. Например: «Как зовут ребенка кошки?».</a:t>
            </a:r>
          </a:p>
          <a:p>
            <a:r>
              <a:rPr lang="ru-RU" sz="7200" dirty="0" smtClean="0"/>
              <a:t>Работайте над развитием воображения. Помогут, например, такие вопросы: «Зачем нужна вода?», «Что делают при помощи ложки?» и так далее.</a:t>
            </a:r>
          </a:p>
          <a:p>
            <a:r>
              <a:rPr lang="ru-RU" sz="7200" b="1" dirty="0" smtClean="0"/>
              <a:t>Пойте песни с ребенком</a:t>
            </a:r>
            <a:r>
              <a:rPr lang="ru-RU" sz="7200" dirty="0" smtClean="0"/>
              <a:t>.</a:t>
            </a:r>
          </a:p>
          <a:p>
            <a:r>
              <a:rPr lang="ru-RU" sz="7200" dirty="0" smtClean="0"/>
              <a:t>Отказывайтесь понимать жесты, чтобы малыш начал выражать мысли словами.</a:t>
            </a:r>
          </a:p>
          <a:p>
            <a:r>
              <a:rPr lang="ru-RU" sz="7200" dirty="0" smtClean="0"/>
              <a:t>Используйте в речи одни и те же слова, не гонитесь за разнообразием. Ребенку будет проще их запомнить. Это актуально при чтении сказок. Лучше выбрать и повторять несколько, чем каждый день читать новую.</a:t>
            </a:r>
          </a:p>
          <a:p>
            <a:endParaRPr lang="ru-RU" sz="7200" dirty="0" smtClean="0"/>
          </a:p>
          <a:p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Логоритмические</a:t>
            </a:r>
            <a:r>
              <a:rPr lang="ru-RU" b="1" dirty="0" smtClean="0"/>
              <a:t> игры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dirty="0" smtClean="0"/>
              <a:t>       Словоохотливость и коммуникативные навыки малышей хорошо развиваются в </a:t>
            </a:r>
            <a:r>
              <a:rPr lang="ru-RU" sz="4500" b="1" dirty="0" err="1" smtClean="0"/>
              <a:t>логоритмических</a:t>
            </a:r>
            <a:r>
              <a:rPr lang="ru-RU" sz="4500" b="1" dirty="0" smtClean="0"/>
              <a:t> играх: когда песенки и стишки совмещаются с действием</a:t>
            </a:r>
            <a:r>
              <a:rPr lang="ru-RU" sz="4500" dirty="0" smtClean="0"/>
              <a:t>, ребенку проще учиться говорить. К тому же, </a:t>
            </a:r>
            <a:r>
              <a:rPr lang="ru-RU" sz="4500" dirty="0" err="1" smtClean="0"/>
              <a:t>логоритмические</a:t>
            </a:r>
            <a:r>
              <a:rPr lang="ru-RU" sz="4500" dirty="0" smtClean="0"/>
              <a:t> упражнения полезны для понимания темпа, ритма, выразительности движений, умения перевоплощаться: кроме речевых навыков, дети учатся проявлять свои творческие способности.</a:t>
            </a:r>
          </a:p>
          <a:p>
            <a:pPr>
              <a:buNone/>
            </a:pPr>
            <a:r>
              <a:rPr lang="ru-RU" sz="5000" b="1" dirty="0" smtClean="0"/>
              <a:t>       1. «Заинька»</a:t>
            </a:r>
          </a:p>
          <a:p>
            <a:pPr>
              <a:buNone/>
            </a:pPr>
            <a:r>
              <a:rPr lang="ru-RU" sz="5000" dirty="0" smtClean="0"/>
              <a:t>       Каждый родитель знаком с играми «Мишка косолапый» и «Гуси-гуси». Можно подобрать ту игру-песенку или стишок, которые нравятся вашему малышу.</a:t>
            </a:r>
          </a:p>
          <a:p>
            <a:pPr>
              <a:buNone/>
            </a:pPr>
            <a:r>
              <a:rPr lang="ru-RU" sz="5000" dirty="0" smtClean="0"/>
              <a:t>       Смысл игры в том, что родитель встает прямо, поет или читает выбранное произведение, показывает ребенку движения. А ребенок за ним повторяет:</a:t>
            </a:r>
          </a:p>
          <a:p>
            <a:pPr>
              <a:buNone/>
            </a:pPr>
            <a:r>
              <a:rPr lang="ru-RU" sz="5000" b="1" dirty="0" smtClean="0"/>
              <a:t>       </a:t>
            </a:r>
            <a:r>
              <a:rPr lang="ru-RU" sz="5000" b="1" i="1" dirty="0" smtClean="0"/>
              <a:t>Заинька, топни ножкой,</a:t>
            </a:r>
            <a:br>
              <a:rPr lang="ru-RU" sz="5000" b="1" i="1" dirty="0" smtClean="0"/>
            </a:br>
            <a:r>
              <a:rPr lang="ru-RU" sz="5000" b="1" i="1" dirty="0" smtClean="0"/>
              <a:t>Серенький, топни ножкой,</a:t>
            </a:r>
            <a:br>
              <a:rPr lang="ru-RU" sz="5000" b="1" i="1" dirty="0" smtClean="0"/>
            </a:br>
            <a:r>
              <a:rPr lang="ru-RU" sz="5000" b="1" i="1" dirty="0" smtClean="0"/>
              <a:t>Вот так, вот так, топни ножкой,</a:t>
            </a:r>
            <a:br>
              <a:rPr lang="ru-RU" sz="5000" b="1" i="1" dirty="0" smtClean="0"/>
            </a:br>
            <a:r>
              <a:rPr lang="ru-RU" sz="5000" b="1" i="1" dirty="0" smtClean="0"/>
              <a:t>Вот так, вот так, топни ножкой</a:t>
            </a: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>(родитель показывает, как топать, ребенок повторяет).</a:t>
            </a:r>
          </a:p>
          <a:p>
            <a:pPr>
              <a:buNone/>
            </a:pPr>
            <a:r>
              <a:rPr lang="ru-RU" sz="5000" b="1" i="1" dirty="0" smtClean="0"/>
              <a:t>       Заинька, бей в ладоши,</a:t>
            </a:r>
            <a:br>
              <a:rPr lang="ru-RU" sz="5000" b="1" i="1" dirty="0" smtClean="0"/>
            </a:br>
            <a:r>
              <a:rPr lang="ru-RU" sz="5000" b="1" i="1" dirty="0" smtClean="0"/>
              <a:t>Серенький, бей в ладоши,</a:t>
            </a:r>
            <a:br>
              <a:rPr lang="ru-RU" sz="5000" b="1" i="1" dirty="0" smtClean="0"/>
            </a:br>
            <a:r>
              <a:rPr lang="ru-RU" sz="5000" b="1" i="1" dirty="0" smtClean="0"/>
              <a:t>Вот так, вот так, бей в ладоши,</a:t>
            </a:r>
            <a:br>
              <a:rPr lang="ru-RU" sz="5000" b="1" i="1" dirty="0" smtClean="0"/>
            </a:br>
            <a:r>
              <a:rPr lang="ru-RU" sz="5000" b="1" i="1" dirty="0" smtClean="0"/>
              <a:t>Вот так, вот так, бей в ладоши</a:t>
            </a:r>
          </a:p>
          <a:p>
            <a:endParaRPr lang="ru-RU" dirty="0"/>
          </a:p>
        </p:txBody>
      </p:sp>
      <p:pic>
        <p:nvPicPr>
          <p:cNvPr id="4098" name="Picture 2" descr="Логоритмика — Детский развивающий центр УМНАЯ КРОХА 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933056"/>
            <a:ext cx="2343350" cy="1233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4533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2. «Лошадка»</a:t>
            </a:r>
          </a:p>
          <a:p>
            <a:pPr>
              <a:buNone/>
            </a:pPr>
            <a:r>
              <a:rPr lang="ru-RU" sz="2400" dirty="0" smtClean="0"/>
              <a:t>      Упражнение-игра выполняется верхом на ком-то из родителей. Посадите ребенка на спину, плечи, либо просто на колени. Безопасно подбрасывайте малыша в воздух и приговаривайте:</a:t>
            </a:r>
          </a:p>
          <a:p>
            <a:r>
              <a:rPr lang="ru-RU" sz="2400" b="1" i="1" dirty="0" smtClean="0"/>
              <a:t>Скок-скок, скок-скок!</a:t>
            </a:r>
            <a:br>
              <a:rPr lang="ru-RU" sz="2400" b="1" i="1" dirty="0" smtClean="0"/>
            </a:br>
            <a:r>
              <a:rPr lang="ru-RU" sz="2400" b="1" i="1" dirty="0" smtClean="0"/>
              <a:t>Я лошадка – серый бок!</a:t>
            </a:r>
            <a:br>
              <a:rPr lang="ru-RU" sz="2400" b="1" i="1" dirty="0" smtClean="0"/>
            </a:br>
            <a:r>
              <a:rPr lang="ru-RU" sz="2400" b="1" i="1" dirty="0" smtClean="0"/>
              <a:t>Я копытами стучу!</a:t>
            </a:r>
            <a:br>
              <a:rPr lang="ru-RU" sz="2400" b="1" i="1" dirty="0" smtClean="0"/>
            </a:br>
            <a:r>
              <a:rPr lang="ru-RU" sz="2400" b="1" i="1" dirty="0" smtClean="0"/>
              <a:t>Если надо – прокачу</a:t>
            </a:r>
            <a:r>
              <a:rPr lang="ru-RU" sz="2400" dirty="0" smtClean="0"/>
              <a:t>!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3. «Курочка»</a:t>
            </a:r>
          </a:p>
          <a:p>
            <a:pPr>
              <a:buNone/>
            </a:pPr>
            <a:r>
              <a:rPr lang="ru-RU" sz="2400" dirty="0" smtClean="0"/>
              <a:t>      Возьмите ребенка за руку и пройдите, переваливаясь с одной ноги на другую, изображая курицу и цыпленка. Покажите ребенку, как курочка роет ножками пол, ищет зернышки и наклоняется за ними:</a:t>
            </a:r>
          </a:p>
          <a:p>
            <a:r>
              <a:rPr lang="ru-RU" sz="2400" b="1" i="1" dirty="0" smtClean="0"/>
              <a:t>Вышла курочка гулять,</a:t>
            </a:r>
            <a:br>
              <a:rPr lang="ru-RU" sz="2400" b="1" i="1" dirty="0" smtClean="0"/>
            </a:br>
            <a:r>
              <a:rPr lang="ru-RU" sz="2400" b="1" i="1" dirty="0" smtClean="0"/>
              <a:t>свежей травки пощипать,</a:t>
            </a:r>
            <a:br>
              <a:rPr lang="ru-RU" sz="2400" b="1" i="1" dirty="0" smtClean="0"/>
            </a:br>
            <a:r>
              <a:rPr lang="ru-RU" sz="2400" b="1" i="1" dirty="0" smtClean="0"/>
              <a:t>а за ней ребятки,</a:t>
            </a:r>
            <a:br>
              <a:rPr lang="ru-RU" sz="2400" b="1" i="1" dirty="0" smtClean="0"/>
            </a:br>
            <a:r>
              <a:rPr lang="ru-RU" sz="2400" b="1" i="1" dirty="0" smtClean="0"/>
              <a:t>желтые цыплятки.</a:t>
            </a:r>
          </a:p>
          <a:p>
            <a:endParaRPr lang="ru-RU" dirty="0"/>
          </a:p>
        </p:txBody>
      </p:sp>
      <p:pic>
        <p:nvPicPr>
          <p:cNvPr id="4" name="Содержимое 3" descr="https://viline.tv/deti/yii2images/images/image-by-item-and-alias?item=Article210&amp;dirtyAlias=606232eabf-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2818015" cy="17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ечевое развитие детей 2-3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171400"/>
            <a:ext cx="10044608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чевое развитие ребёнка - online presentation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396536" cy="7704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ечь и ее развитие в онтогенезе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Рекомендации для родителей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Обращайте внимание ребёнка на </a:t>
            </a:r>
            <a:r>
              <a:rPr lang="ru-RU" sz="7200" b="1" dirty="0" smtClean="0"/>
              <a:t>движения органов артикуляции </a:t>
            </a:r>
            <a:r>
              <a:rPr lang="ru-RU" sz="7200" dirty="0" smtClean="0"/>
              <a:t>при произнесении слов.</a:t>
            </a:r>
          </a:p>
          <a:p>
            <a:r>
              <a:rPr lang="ru-RU" sz="7200" dirty="0" smtClean="0"/>
              <a:t> </a:t>
            </a:r>
            <a:r>
              <a:rPr lang="ru-RU" sz="7200" b="1" dirty="0" smtClean="0"/>
              <a:t>Развивайте дыхание</a:t>
            </a:r>
            <a:r>
              <a:rPr lang="ru-RU" sz="7200" dirty="0" smtClean="0"/>
              <a:t>.</a:t>
            </a:r>
          </a:p>
          <a:p>
            <a:r>
              <a:rPr lang="ru-RU" sz="7200" dirty="0" smtClean="0"/>
              <a:t>Предлагайте ребёнку </a:t>
            </a:r>
            <a:r>
              <a:rPr lang="ru-RU" sz="7200" b="1" dirty="0" smtClean="0"/>
              <a:t>потрогать  материалы с разными тактильными характеристиками .</a:t>
            </a:r>
          </a:p>
          <a:p>
            <a:r>
              <a:rPr lang="ru-RU" sz="7200" b="1" dirty="0" smtClean="0"/>
              <a:t>Развивайте слуховое восприятие и внимание</a:t>
            </a:r>
            <a:r>
              <a:rPr lang="ru-RU" sz="7200" dirty="0" smtClean="0"/>
              <a:t>. Учите малыша прислушиваться к различным звукам. </a:t>
            </a:r>
          </a:p>
          <a:p>
            <a:r>
              <a:rPr lang="ru-RU" sz="7200" b="1" dirty="0" smtClean="0"/>
              <a:t>Учите с ребёнком цвета. </a:t>
            </a:r>
            <a:r>
              <a:rPr lang="ru-RU" sz="7200" dirty="0" smtClean="0"/>
              <a:t>(красный, желтый, синий, зеленый, белый, чёрный).</a:t>
            </a:r>
          </a:p>
          <a:p>
            <a:r>
              <a:rPr lang="ru-RU" sz="7200" b="1" dirty="0" smtClean="0"/>
              <a:t>Знакомьте малыша с геометрическими фигурами </a:t>
            </a:r>
            <a:r>
              <a:rPr lang="ru-RU" sz="7200" dirty="0" smtClean="0"/>
              <a:t>(круг, квадрат, треугольник).</a:t>
            </a:r>
          </a:p>
          <a:p>
            <a:r>
              <a:rPr lang="ru-RU" sz="7200" b="1" dirty="0" smtClean="0"/>
              <a:t>Учите малыша показывать части тела и лица.</a:t>
            </a:r>
          </a:p>
          <a:p>
            <a:r>
              <a:rPr lang="ru-RU" sz="7200" b="1" dirty="0" smtClean="0"/>
              <a:t>Знакомьте с понятием один – много.</a:t>
            </a:r>
          </a:p>
          <a:p>
            <a:r>
              <a:rPr lang="ru-RU" sz="7200" dirty="0" smtClean="0"/>
              <a:t>Знакомьте малыша с прилагательными и глаголами.</a:t>
            </a:r>
          </a:p>
          <a:p>
            <a:r>
              <a:rPr lang="ru-RU" sz="7200" b="1" dirty="0" smtClean="0"/>
              <a:t>Читайте стихи, </a:t>
            </a:r>
            <a:r>
              <a:rPr lang="ru-RU" sz="7200" b="1" dirty="0" err="1" smtClean="0"/>
              <a:t>потешки</a:t>
            </a:r>
            <a:r>
              <a:rPr lang="ru-RU" sz="7200" b="1" dirty="0" smtClean="0"/>
              <a:t>, сказки, пойте детские и народные песни.</a:t>
            </a:r>
          </a:p>
          <a:p>
            <a:r>
              <a:rPr lang="ru-RU" sz="7200" dirty="0" smtClean="0"/>
              <a:t>На прогулках обращайте внимание ребёнка на растения, называйте цветы, деревья, птиц, насекомых. Помогите малышу открыть для себя мир природы во всем его многообразии.</a:t>
            </a:r>
          </a:p>
          <a:p>
            <a:r>
              <a:rPr lang="ru-RU" sz="7200" dirty="0" smtClean="0"/>
              <a:t>Посещайте зоопарк, театр, разные детские площадки, чаще ходите в гости,  гуляйте в лесу, в парке, путешествуйте.</a:t>
            </a:r>
          </a:p>
          <a:p>
            <a:r>
              <a:rPr lang="ru-RU" sz="7200" b="1" dirty="0" smtClean="0"/>
              <a:t> Играйте (занимайтесь) с малышом каждый день по 10-20 минут (зависит от настроения ребёнка). Помните! Ребёнку должно быть интересно.</a:t>
            </a:r>
          </a:p>
          <a:p>
            <a:endParaRPr lang="ru-RU" sz="55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Игры для развития дыхания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8803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8000" dirty="0" smtClean="0"/>
              <a:t>         Дыхательная гимнастика нужна для того, чтобы у ребенка развивались мышцы губ, что способствует правильному произношению звуков. </a:t>
            </a:r>
            <a:r>
              <a:rPr lang="ru-RU" sz="8000" b="1" i="1" dirty="0" smtClean="0"/>
              <a:t>Задача родителей заключается в том, чтобы помочь ребенку научиться максимально удлинить выдох.</a:t>
            </a:r>
          </a:p>
          <a:p>
            <a:pPr>
              <a:buNone/>
            </a:pPr>
            <a:r>
              <a:rPr lang="ru-RU" sz="8000" dirty="0" smtClean="0"/>
              <a:t>         Выполнять упражнения с детьми от двух до трех лет следует, пока им интересно этим заниматься. Если интерес у ребенка пропал, можно его «переключить» на другое упражнение.</a:t>
            </a:r>
          </a:p>
          <a:p>
            <a:pPr>
              <a:buNone/>
            </a:pPr>
            <a:r>
              <a:rPr lang="ru-RU" sz="8000" b="1" dirty="0" smtClean="0"/>
              <a:t>«Снежинка»</a:t>
            </a:r>
          </a:p>
          <a:p>
            <a:r>
              <a:rPr lang="ru-RU" sz="8000" dirty="0" smtClean="0"/>
              <a:t>Вырежьте из бумаги снежинку, положите ее на стол и подуйте, чтобы она заскользила по поверхности. Затем предложите ребенку сделать то же самое.</a:t>
            </a:r>
          </a:p>
          <a:p>
            <a:pPr>
              <a:buNone/>
            </a:pPr>
            <a:r>
              <a:rPr lang="ru-RU" sz="8000" b="1" dirty="0" smtClean="0"/>
              <a:t>«Кораблик»</a:t>
            </a:r>
          </a:p>
          <a:p>
            <a:r>
              <a:rPr lang="ru-RU" sz="8000" dirty="0" smtClean="0"/>
              <a:t>Пустите в тазике с водой легкий кораблик, </a:t>
            </a:r>
          </a:p>
          <a:p>
            <a:pPr>
              <a:buNone/>
            </a:pPr>
            <a:r>
              <a:rPr lang="ru-RU" sz="8000" dirty="0" smtClean="0"/>
              <a:t>     например, из бумаги. Покажите пример</a:t>
            </a:r>
          </a:p>
          <a:p>
            <a:pPr>
              <a:buNone/>
            </a:pPr>
            <a:r>
              <a:rPr lang="ru-RU" sz="8000" dirty="0" smtClean="0"/>
              <a:t>     малышу: подуйте на кораблик так, чтобы </a:t>
            </a:r>
          </a:p>
          <a:p>
            <a:pPr>
              <a:buNone/>
            </a:pPr>
            <a:r>
              <a:rPr lang="ru-RU" sz="8000" dirty="0" smtClean="0"/>
              <a:t>     он поплыл. Пусть малыш повторит за вами.</a:t>
            </a:r>
          </a:p>
          <a:p>
            <a:endParaRPr lang="ru-RU" sz="8000" dirty="0" smtClean="0"/>
          </a:p>
          <a:p>
            <a:pPr>
              <a:buNone/>
            </a:pPr>
            <a:r>
              <a:rPr lang="ru-RU" sz="8000" b="1" dirty="0" smtClean="0"/>
              <a:t>      Можно использовать мыльные пузыри, отцветающие одуванчики и любые другие предметы, которые нравятся ребенку.</a:t>
            </a:r>
          </a:p>
          <a:p>
            <a:endParaRPr lang="ru-RU" dirty="0"/>
          </a:p>
        </p:txBody>
      </p:sp>
      <p:pic>
        <p:nvPicPr>
          <p:cNvPr id="4" name="Picture 2" descr="C:\Users\kabin\OneDrive\Рабочий стол\каширина\81387a0db07b725c699457c1c265b6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97142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Развиваем мелкую моторику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Игры с крупами, в песке.</a:t>
            </a:r>
          </a:p>
          <a:p>
            <a:r>
              <a:rPr lang="ru-RU" sz="2000" dirty="0" smtClean="0"/>
              <a:t>Раскрашивание, рисование, лепка.</a:t>
            </a:r>
          </a:p>
          <a:p>
            <a:r>
              <a:rPr lang="ru-RU" sz="2000" dirty="0" smtClean="0"/>
              <a:t>Игры с волчками, заводными игрушками, прищепками, бусинами, мозаикой, конструктором, шнуровками, пуговицами, различными замками и застёжками.</a:t>
            </a:r>
          </a:p>
          <a:p>
            <a:r>
              <a:rPr lang="ru-RU" sz="2000" dirty="0" smtClean="0"/>
              <a:t>Пальчиковые игры.</a:t>
            </a:r>
          </a:p>
          <a:p>
            <a:r>
              <a:rPr lang="ru-RU" sz="2000" dirty="0" smtClean="0"/>
              <a:t>Массаж кистей и пальцев рук.</a:t>
            </a:r>
          </a:p>
          <a:p>
            <a:r>
              <a:rPr lang="ru-RU" sz="2000" dirty="0" smtClean="0"/>
              <a:t>Собирайте </a:t>
            </a:r>
            <a:r>
              <a:rPr lang="ru-RU" sz="2000" dirty="0" err="1" smtClean="0"/>
              <a:t>пазлы</a:t>
            </a:r>
            <a:r>
              <a:rPr lang="ru-RU" sz="2000" dirty="0" smtClean="0"/>
              <a:t>, кубики, матрешек.</a:t>
            </a:r>
            <a:endParaRPr lang="ru-RU" sz="2000" dirty="0"/>
          </a:p>
        </p:txBody>
      </p:sp>
      <p:pic>
        <p:nvPicPr>
          <p:cNvPr id="9218" name="Picture 2" descr="С какого возраста развивать мелкую моторику? | Бибиколь - Детское питание  на основе козьего моло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01008"/>
            <a:ext cx="410445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Пальчиковая гимнастика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9046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500" dirty="0" smtClean="0"/>
              <a:t>         </a:t>
            </a:r>
            <a:r>
              <a:rPr lang="ru-RU" sz="6400" b="1" i="1" dirty="0" smtClean="0"/>
              <a:t>Развитие мелкой моторики прямо влияет на развитие мышления и речи. Проводите ежедневные короткие (не более 5 минут) занятия на подвижность, гибкость и силу пальчиков. Игровая форма сделает их не только полезными, но и интересными.</a:t>
            </a:r>
            <a:br>
              <a:rPr lang="ru-RU" sz="6400" b="1" i="1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b="1" dirty="0" smtClean="0"/>
              <a:t>«Прячем ладошки»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Спрятали ладошки </a:t>
            </a:r>
            <a:r>
              <a:rPr lang="ru-RU" sz="6400" i="1" dirty="0" smtClean="0"/>
              <a:t>(кладем руки на стол ладонями вниз)</a:t>
            </a:r>
            <a:r>
              <a:rPr lang="ru-RU" sz="6400" dirty="0" smtClean="0"/>
              <a:t> — показали ладошки </a:t>
            </a:r>
            <a:r>
              <a:rPr lang="ru-RU" sz="6400" i="1" dirty="0" smtClean="0"/>
              <a:t>(перевернем руки ладонями вверх)</a:t>
            </a:r>
            <a:r>
              <a:rPr lang="ru-RU" sz="6400" dirty="0" smtClean="0"/>
              <a:t>. Сделайте три повтора.</a:t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b="1" dirty="0" smtClean="0"/>
              <a:t>«Тучки»</a:t>
            </a:r>
            <a:r>
              <a:rPr lang="ru-RU" sz="6400" dirty="0" smtClean="0"/>
              <a:t>      Собираем пальцы в кулачки.</a:t>
            </a:r>
            <a:r>
              <a:rPr lang="ru-RU" sz="6400" i="1" dirty="0" smtClean="0"/>
              <a:t/>
            </a:r>
            <a:br>
              <a:rPr lang="ru-RU" sz="6400" i="1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Тучки прибежали,</a:t>
            </a:r>
            <a:br>
              <a:rPr lang="ru-RU" sz="6400" dirty="0" smtClean="0"/>
            </a:br>
            <a:r>
              <a:rPr lang="ru-RU" sz="6400" dirty="0" smtClean="0"/>
              <a:t>Солнышко прогнали.</a:t>
            </a:r>
            <a:br>
              <a:rPr lang="ru-RU" sz="6400" dirty="0" smtClean="0"/>
            </a:br>
            <a:r>
              <a:rPr lang="ru-RU" sz="6400" i="1" dirty="0" smtClean="0"/>
              <a:t>(кулачки стучат друг о друга той стороной, где сходятся большие и указательные пальцы)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Солнышко проснулось,</a:t>
            </a:r>
            <a:br>
              <a:rPr lang="ru-RU" sz="6400" dirty="0" smtClean="0"/>
            </a:br>
            <a:r>
              <a:rPr lang="ru-RU" sz="6400" i="1" dirty="0" smtClean="0"/>
              <a:t>(ладони разжаты и повернуты от себя, пальцы растопырены)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Маме улыбнулось</a:t>
            </a:r>
            <a:br>
              <a:rPr lang="ru-RU" sz="6400" dirty="0" smtClean="0"/>
            </a:br>
            <a:r>
              <a:rPr lang="ru-RU" sz="6400" i="1" dirty="0" smtClean="0"/>
              <a:t>(ладони с растопыренными пальцами заходят одна за другую, прячутся и снова выглядывают).</a:t>
            </a:r>
            <a:br>
              <a:rPr lang="ru-RU" sz="6400" i="1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b="1" dirty="0" smtClean="0"/>
              <a:t>«Царапки»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Прибежала кошечка.</a:t>
            </a:r>
            <a:br>
              <a:rPr lang="ru-RU" sz="6400" dirty="0" smtClean="0"/>
            </a:br>
            <a:r>
              <a:rPr lang="ru-RU" sz="6400" dirty="0" smtClean="0"/>
              <a:t>У кошечки на лапках</a:t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Есть острые царапки.</a:t>
            </a:r>
            <a:br>
              <a:rPr lang="ru-RU" sz="6400" dirty="0" smtClean="0"/>
            </a:br>
            <a:r>
              <a:rPr lang="ru-RU" sz="6400" dirty="0" smtClean="0"/>
              <a:t>Цап-царап, цап-царап.</a:t>
            </a:r>
            <a:br>
              <a:rPr lang="ru-RU" sz="6400" dirty="0" smtClean="0"/>
            </a:br>
            <a:r>
              <a:rPr lang="ru-RU" sz="6400" i="1" dirty="0" smtClean="0"/>
              <a:t>(царапаем стол скрюченными пальцами)</a:t>
            </a:r>
            <a:r>
              <a:rPr lang="ru-RU" sz="6400" dirty="0" smtClean="0"/>
              <a:t>        Сделайте три повтора.</a:t>
            </a:r>
          </a:p>
          <a:p>
            <a:endParaRPr lang="ru-RU" dirty="0"/>
          </a:p>
        </p:txBody>
      </p:sp>
      <p:pic>
        <p:nvPicPr>
          <p:cNvPr id="8194" name="Picture 2" descr="Пальчиковая гимнастика: 9 простых и полезных игр для малышей - Телеканал  «О!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25144"/>
            <a:ext cx="2641433" cy="1485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Предметы и материалы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388843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Предметы и материалы помогают дополнить игры на речевое развитие. </a:t>
            </a:r>
            <a:r>
              <a:rPr lang="ru-RU" dirty="0" smtClean="0"/>
              <a:t>Предлагайте ребенку по ходу игры потрогать различные поверхности: гладкие, шероховатые, ребристые, пушистые, ворсистые, холодные, теплые.</a:t>
            </a:r>
          </a:p>
          <a:p>
            <a:r>
              <a:rPr lang="ru-RU" dirty="0" smtClean="0"/>
              <a:t>На уровне детских ручек можно также повесить на стену самодельную сенсорную дорожку. Для ее изготовления достаточно приклеить на дощечки разные поверхности: кусочки гладких и ворсистых ковров, тканей, округлые камушки, крупные макароны, бусины, пуговицы, детали ортопедических ковриков и прочее. Следите за тем, чтобы предметы были хорошо приклеены и не были мелкими.</a:t>
            </a:r>
          </a:p>
          <a:p>
            <a:r>
              <a:rPr lang="ru-RU" dirty="0" smtClean="0"/>
              <a:t>Идеально, если материалы можно будет со временем менять местами. Запомнить множество детских стишков – задача нетривиальная, а вот поменять предметы, чтобы разнообразить игру, родителям гораздо проще.</a:t>
            </a:r>
          </a:p>
          <a:p>
            <a:endParaRPr lang="ru-RU" dirty="0"/>
          </a:p>
        </p:txBody>
      </p:sp>
      <p:pic>
        <p:nvPicPr>
          <p:cNvPr id="7170" name="Picture 2" descr="Делаем бизиборд своими руками: 5 и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25144"/>
            <a:ext cx="345638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678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«Активные…..»  (от 2 до 3 лет) </vt:lpstr>
      <vt:lpstr>Слайд 2</vt:lpstr>
      <vt:lpstr>Слайд 3</vt:lpstr>
      <vt:lpstr>Слайд 4</vt:lpstr>
      <vt:lpstr>Рекомендации для родителей </vt:lpstr>
      <vt:lpstr>Игры для развития дыхания </vt:lpstr>
      <vt:lpstr>Развиваем мелкую моторику </vt:lpstr>
      <vt:lpstr>Пальчиковая гимнастика </vt:lpstr>
      <vt:lpstr>Предметы и материалы </vt:lpstr>
      <vt:lpstr>Игры на развитие артикуляции</vt:lpstr>
      <vt:lpstr>Слайд 11</vt:lpstr>
      <vt:lpstr>Развиваем речь детей</vt:lpstr>
      <vt:lpstr>Логоритмические игры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«Активные…..» (от 2 до 3 лет) </dc:title>
  <dc:creator>2 кабинет</dc:creator>
  <cp:lastModifiedBy>kabinet2cpmss@outlook.com</cp:lastModifiedBy>
  <cp:revision>22</cp:revision>
  <dcterms:created xsi:type="dcterms:W3CDTF">2022-11-02T10:50:49Z</dcterms:created>
  <dcterms:modified xsi:type="dcterms:W3CDTF">2022-12-12T04:29:03Z</dcterms:modified>
</cp:coreProperties>
</file>