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80" r:id="rId5"/>
    <p:sldId id="269" r:id="rId6"/>
    <p:sldId id="281" r:id="rId7"/>
    <p:sldId id="277" r:id="rId8"/>
    <p:sldId id="268" r:id="rId9"/>
    <p:sldId id="278" r:id="rId10"/>
    <p:sldId id="279" r:id="rId11"/>
    <p:sldId id="271" r:id="rId12"/>
    <p:sldId id="270" r:id="rId13"/>
    <p:sldId id="284" r:id="rId14"/>
    <p:sldId id="282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26558-6556-4661-B9BA-C2D4448027E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6EA6B-85C6-4845-8D7D-2A9D3C8B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6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6EA6B-85C6-4845-8D7D-2A9D3C8B028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3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latin typeface="+mn-lt"/>
              </a:rPr>
              <a:t/>
            </a:r>
            <a:br>
              <a:rPr lang="ru-RU" sz="8800" b="1" i="1" dirty="0" smtClean="0">
                <a:latin typeface="+mn-lt"/>
              </a:rPr>
            </a:br>
            <a:r>
              <a:rPr lang="ru-RU" sz="8800" b="1" i="1" dirty="0" smtClean="0">
                <a:latin typeface="+mn-lt"/>
              </a:rPr>
              <a:t>«Почемучки» </a:t>
            </a:r>
            <a:br>
              <a:rPr lang="ru-RU" sz="8800" b="1" i="1" dirty="0" smtClean="0">
                <a:latin typeface="+mn-lt"/>
              </a:rPr>
            </a:br>
            <a:r>
              <a:rPr lang="ru-RU" sz="8800" b="1" i="1" dirty="0" smtClean="0">
                <a:latin typeface="+mn-lt"/>
              </a:rPr>
              <a:t>(от 3 до 4лет)</a:t>
            </a:r>
            <a:br>
              <a:rPr lang="ru-RU" sz="8800" b="1" i="1" dirty="0" smtClean="0">
                <a:latin typeface="+mn-lt"/>
              </a:rPr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005064"/>
            <a:ext cx="3960440" cy="26959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43608" y="4221088"/>
            <a:ext cx="7414592" cy="2636912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414141"/>
                </a:solidFill>
                <a:latin typeface="+mn-lt"/>
              </a:rPr>
              <a:t>Игры на развитие речевого дыхания.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endParaRPr lang="ru-RU" sz="2600" dirty="0" smtClean="0">
              <a:solidFill>
                <a:srgbClr val="414141"/>
              </a:solidFill>
              <a:latin typeface="Open Sans"/>
            </a:endParaRPr>
          </a:p>
          <a:p>
            <a:pPr fontAlgn="base"/>
            <a:endParaRPr lang="ru-RU" sz="2600" dirty="0">
              <a:solidFill>
                <a:srgbClr val="414141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rgbClr val="414141"/>
                </a:solidFill>
                <a:latin typeface="Open Sans"/>
              </a:rPr>
              <a:t>В </a:t>
            </a:r>
            <a:r>
              <a:rPr lang="ru-RU" sz="2400" dirty="0">
                <a:solidFill>
                  <a:srgbClr val="414141"/>
                </a:solidFill>
                <a:latin typeface="Open Sans"/>
              </a:rPr>
              <a:t>этом возрасте детям необходимо развивать речевое дыхание. От него речь ребенка 3 лет становится красивой, улучшается плавность её звучания. Предложите ребёнку сдувать с ладони кусочки ваты, пёрышки, листья, дуть на одуванчики, различные вертушки (главное: не надувать щеки, губы вытягивать трубочкой).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2435"/>
            <a:ext cx="1944216" cy="1495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861145"/>
            <a:ext cx="2123729" cy="1567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869160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+mn-lt"/>
                <a:ea typeface="+mn-ea"/>
                <a:cs typeface="+mn-cs"/>
              </a:rPr>
              <a:t>Развитие мелкой моторики рук.</a:t>
            </a:r>
            <a:r>
              <a:rPr lang="ru-RU" sz="18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132" y="692696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ru-RU" sz="9600" i="1" dirty="0" smtClean="0">
                <a:solidFill>
                  <a:srgbClr val="000000"/>
                </a:solidFill>
              </a:rPr>
              <a:t>Ребенок </a:t>
            </a:r>
            <a:r>
              <a:rPr lang="ru-RU" sz="9600" i="1" dirty="0">
                <a:solidFill>
                  <a:srgbClr val="000000"/>
                </a:solidFill>
              </a:rPr>
              <a:t>в возрасте от 3 до 4 лет должен уметь:</a:t>
            </a:r>
            <a:endParaRPr lang="ru-RU" sz="9600" dirty="0">
              <a:solidFill>
                <a:srgbClr val="000000"/>
              </a:solidFill>
            </a:endParaRPr>
          </a:p>
          <a:p>
            <a:r>
              <a:rPr lang="ru-RU" sz="9600" dirty="0">
                <a:solidFill>
                  <a:srgbClr val="000000"/>
                </a:solidFill>
              </a:rPr>
              <a:t>1. Правильно держать в руке карандаш </a:t>
            </a:r>
            <a:endParaRPr lang="ru-RU" sz="9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000000"/>
                </a:solidFill>
              </a:rPr>
              <a:t>или </a:t>
            </a:r>
            <a:r>
              <a:rPr lang="ru-RU" sz="9600" dirty="0">
                <a:solidFill>
                  <a:srgbClr val="000000"/>
                </a:solidFill>
              </a:rPr>
              <a:t>фломастер;</a:t>
            </a:r>
          </a:p>
          <a:p>
            <a:r>
              <a:rPr lang="ru-RU" sz="9600" dirty="0">
                <a:solidFill>
                  <a:srgbClr val="000000"/>
                </a:solidFill>
              </a:rPr>
              <a:t>2.Уметь обводить простые легкие рисунки</a:t>
            </a:r>
            <a:r>
              <a:rPr lang="ru-RU" sz="9600" dirty="0" smtClean="0">
                <a:solidFill>
                  <a:srgbClr val="000000"/>
                </a:solidFill>
              </a:rPr>
              <a:t>;</a:t>
            </a:r>
            <a:endParaRPr lang="ru-RU" sz="9600" dirty="0">
              <a:solidFill>
                <a:srgbClr val="000000"/>
              </a:solidFill>
            </a:endParaRPr>
          </a:p>
          <a:p>
            <a:r>
              <a:rPr lang="ru-RU" sz="9600" dirty="0">
                <a:solidFill>
                  <a:srgbClr val="000000"/>
                </a:solidFill>
              </a:rPr>
              <a:t>3. Уметь рисовать круги, линии, простые </a:t>
            </a:r>
            <a:endParaRPr lang="ru-RU" sz="9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000000"/>
                </a:solidFill>
              </a:rPr>
              <a:t>рисунки</a:t>
            </a:r>
            <a:r>
              <a:rPr lang="ru-RU" sz="9600" dirty="0">
                <a:solidFill>
                  <a:srgbClr val="000000"/>
                </a:solidFill>
              </a:rPr>
              <a:t>;</a:t>
            </a:r>
          </a:p>
          <a:p>
            <a:r>
              <a:rPr lang="ru-RU" sz="9600" dirty="0">
                <a:solidFill>
                  <a:srgbClr val="000000"/>
                </a:solidFill>
              </a:rPr>
              <a:t>4. Заштриховывать рисунок в разных направлениях, не выходя за границы;</a:t>
            </a:r>
          </a:p>
          <a:p>
            <a:r>
              <a:rPr lang="ru-RU" sz="9600" dirty="0">
                <a:solidFill>
                  <a:srgbClr val="000000"/>
                </a:solidFill>
              </a:rPr>
              <a:t>5.Уметь действиям с ножницами</a:t>
            </a:r>
            <a:r>
              <a:rPr lang="ru-RU" sz="9600" dirty="0" smtClean="0">
                <a:solidFill>
                  <a:srgbClr val="000000"/>
                </a:solidFill>
              </a:rPr>
              <a:t>: </a:t>
            </a:r>
            <a:r>
              <a:rPr lang="ru-RU" sz="9600" dirty="0">
                <a:solidFill>
                  <a:srgbClr val="000000"/>
                </a:solidFill>
              </a:rPr>
              <a:t>правильно держать, резать по прямой, вырезать по намеченному контуру;</a:t>
            </a:r>
          </a:p>
          <a:p>
            <a:r>
              <a:rPr lang="ru-RU" sz="9600" dirty="0">
                <a:solidFill>
                  <a:srgbClr val="000000"/>
                </a:solidFill>
              </a:rPr>
              <a:t>6.  Выполнять несложную аппликацию, намазывать готовые детали клеем и приклеивать на намеченное место;</a:t>
            </a:r>
          </a:p>
          <a:p>
            <a:r>
              <a:rPr lang="ru-RU" sz="9600" dirty="0">
                <a:solidFill>
                  <a:srgbClr val="000000"/>
                </a:solidFill>
              </a:rPr>
              <a:t>7. Лепить из пластилина шарики и колбаски , соединять их между </a:t>
            </a:r>
            <a:r>
              <a:rPr lang="ru-RU" sz="9600" dirty="0" smtClean="0">
                <a:solidFill>
                  <a:srgbClr val="000000"/>
                </a:solidFill>
              </a:rPr>
              <a:t>собой</a:t>
            </a:r>
            <a:r>
              <a:rPr lang="ru-RU" sz="9600" dirty="0">
                <a:solidFill>
                  <a:srgbClr val="000000"/>
                </a:solidFill>
              </a:rPr>
              <a:t>.</a:t>
            </a:r>
          </a:p>
          <a:p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980728"/>
            <a:ext cx="286997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205" y="5646249"/>
            <a:ext cx="1857375" cy="1139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5673639"/>
            <a:ext cx="1842159" cy="11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>Что  НЕ НОРМА в возрасте от 3 до 4 лет.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Не говорить вообще. Не говорить фразами. Говорить </a:t>
            </a:r>
            <a:r>
              <a:rPr lang="ru-RU" sz="2800" dirty="0" err="1" smtClean="0"/>
              <a:t>лепетными</a:t>
            </a:r>
            <a:r>
              <a:rPr lang="ru-RU" sz="2800" dirty="0" smtClean="0"/>
              <a:t> словами и звукоподражаниями. Использовать только простые короткие предложения. Искажать в речи свистящие звуки, а также звуки раннего онтогенеза - б, </a:t>
            </a:r>
            <a:r>
              <a:rPr lang="ru-RU" sz="2800" dirty="0" err="1" smtClean="0"/>
              <a:t>п</a:t>
            </a:r>
            <a:r>
              <a:rPr lang="ru-RU" sz="2800" dirty="0" smtClean="0"/>
              <a:t>, в, </a:t>
            </a:r>
            <a:r>
              <a:rPr lang="ru-RU" sz="2800" dirty="0" err="1" smtClean="0"/>
              <a:t>ф</a:t>
            </a:r>
            <a:r>
              <a:rPr lang="ru-RU" sz="2800" dirty="0" smtClean="0"/>
              <a:t>, г, к, </a:t>
            </a:r>
            <a:r>
              <a:rPr lang="ru-RU" sz="2800" dirty="0" err="1" smtClean="0"/>
              <a:t>д</a:t>
            </a:r>
            <a:r>
              <a:rPr lang="ru-RU" sz="2800" dirty="0" smtClean="0"/>
              <a:t>, т, м, н. Понимать речь только в пределах бытовой ситуации 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6632"/>
            <a:ext cx="8147248" cy="66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Советы </a:t>
            </a:r>
            <a:r>
              <a:rPr lang="ru-RU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родителям</a:t>
            </a:r>
            <a:r>
              <a:rPr lang="ru-RU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/>
              <a:t>Не </a:t>
            </a:r>
            <a:r>
              <a:rPr lang="ru-RU" sz="8000" b="1" dirty="0"/>
              <a:t>искажайте слова</a:t>
            </a:r>
            <a:r>
              <a:rPr lang="ru-RU" sz="8000" dirty="0"/>
              <a:t>, говорите правильно </a:t>
            </a:r>
            <a:r>
              <a:rPr lang="ru-RU" sz="8000" dirty="0" smtClean="0"/>
              <a:t>и</a:t>
            </a:r>
          </a:p>
          <a:p>
            <a:pPr marL="0" indent="0">
              <a:buNone/>
            </a:pPr>
            <a:r>
              <a:rPr lang="ru-RU" sz="8000" dirty="0" smtClean="0"/>
              <a:t> </a:t>
            </a:r>
            <a:r>
              <a:rPr lang="ru-RU" sz="8000" dirty="0"/>
              <a:t>отчётливо. Речь ребёнка </a:t>
            </a:r>
            <a:r>
              <a:rPr lang="ru-RU" sz="8000" b="1" dirty="0"/>
              <a:t>развивается путём подражания речи близких людей</a:t>
            </a:r>
            <a:r>
              <a:rPr lang="ru-RU" sz="8000" dirty="0"/>
              <a:t>. Вот почему ребёнок должен слышать только грамматически правильную речь в своём окружении.</a:t>
            </a:r>
          </a:p>
          <a:p>
            <a:pPr marL="0" indent="0">
              <a:buNone/>
            </a:pPr>
            <a:r>
              <a:rPr lang="ru-RU" sz="8000" dirty="0"/>
              <a:t>2. </a:t>
            </a:r>
            <a:r>
              <a:rPr lang="ru-RU" sz="8000" b="1" dirty="0"/>
              <a:t>Разговаривайте с ребёнком как можно чаще! </a:t>
            </a:r>
            <a:r>
              <a:rPr lang="ru-RU" sz="8000" dirty="0"/>
              <a:t>Будьте внимательны, общайтесь на равных, уточняйте </a:t>
            </a:r>
            <a:r>
              <a:rPr lang="ru-RU" sz="8000" b="1" dirty="0"/>
              <a:t>детали</a:t>
            </a:r>
            <a:r>
              <a:rPr lang="ru-RU" sz="8000" dirty="0"/>
              <a:t>. Например, каждый вечер обсуждайте, как прошёл день, что нового в садике, попросите малыша высказать своё мнение.</a:t>
            </a:r>
          </a:p>
          <a:p>
            <a:pPr marL="0" indent="0">
              <a:buNone/>
            </a:pPr>
            <a:r>
              <a:rPr lang="ru-RU" sz="8000" dirty="0"/>
              <a:t>3. Ошибки в речи исправляйте мягко, но </a:t>
            </a:r>
            <a:r>
              <a:rPr lang="ru-RU" sz="8000" b="1" dirty="0"/>
              <a:t>настойчиво</a:t>
            </a:r>
            <a:r>
              <a:rPr lang="ru-RU" sz="8000" dirty="0"/>
              <a:t>. Не ругайте его.</a:t>
            </a:r>
          </a:p>
          <a:p>
            <a:pPr marL="0" indent="0">
              <a:buNone/>
            </a:pPr>
            <a:r>
              <a:rPr lang="ru-RU" sz="8000" dirty="0"/>
              <a:t>4.</a:t>
            </a:r>
            <a:r>
              <a:rPr lang="ru-RU" sz="8000" b="1" dirty="0"/>
              <a:t> Для активизации речи ребёнка </a:t>
            </a:r>
            <a:r>
              <a:rPr lang="ru-RU" sz="8000" dirty="0"/>
              <a:t>используйте все те слова,</a:t>
            </a:r>
            <a:r>
              <a:rPr lang="ru-RU" sz="8000" b="1" dirty="0"/>
              <a:t> </a:t>
            </a:r>
            <a:r>
              <a:rPr lang="ru-RU" sz="8000" dirty="0"/>
              <a:t>которые </a:t>
            </a:r>
            <a:r>
              <a:rPr lang="ru-RU" sz="8000" b="1" dirty="0"/>
              <a:t>побуждают его высказываться(скажи, повтори, спроси, расскажи).</a:t>
            </a:r>
            <a:endParaRPr lang="ru-RU" sz="8000" dirty="0"/>
          </a:p>
          <a:p>
            <a:pPr marL="0" indent="0">
              <a:buNone/>
            </a:pPr>
            <a:r>
              <a:rPr lang="ru-RU" sz="8000" dirty="0"/>
              <a:t>5. Как можно </a:t>
            </a:r>
            <a:r>
              <a:rPr lang="ru-RU" sz="8000" b="1" dirty="0"/>
              <a:t>подробнее</a:t>
            </a:r>
            <a:r>
              <a:rPr lang="ru-RU" sz="8000" dirty="0"/>
              <a:t> объясняйте ребёнку </a:t>
            </a:r>
            <a:r>
              <a:rPr lang="ru-RU" sz="8000" b="1" dirty="0"/>
              <a:t>значение новых слов,</a:t>
            </a:r>
            <a:r>
              <a:rPr lang="ru-RU" sz="8000" dirty="0"/>
              <a:t> вводимых в его лексикон.</a:t>
            </a:r>
          </a:p>
          <a:p>
            <a:pPr marL="0" indent="0">
              <a:buNone/>
            </a:pPr>
            <a:r>
              <a:rPr lang="ru-RU" sz="8000" dirty="0"/>
              <a:t>6.</a:t>
            </a:r>
            <a:r>
              <a:rPr lang="ru-RU" sz="8000" b="1" dirty="0"/>
              <a:t> Побуждайте к развёрнутым высказываниям!</a:t>
            </a:r>
            <a:r>
              <a:rPr lang="ru-RU" sz="8000" dirty="0"/>
              <a:t> </a:t>
            </a:r>
          </a:p>
          <a:p>
            <a:pPr marL="0" indent="0">
              <a:buNone/>
            </a:pPr>
            <a:r>
              <a:rPr lang="ru-RU" sz="8000" dirty="0"/>
              <a:t>7.</a:t>
            </a:r>
            <a:r>
              <a:rPr lang="ru-RU" sz="8000" b="1" dirty="0"/>
              <a:t>Пойте песни.</a:t>
            </a:r>
          </a:p>
          <a:p>
            <a:pPr marL="0" indent="0">
              <a:buNone/>
            </a:pPr>
            <a:r>
              <a:rPr lang="ru-RU" sz="8000" dirty="0"/>
              <a:t>8.</a:t>
            </a:r>
            <a:r>
              <a:rPr lang="ru-RU" sz="8000" b="1" dirty="0"/>
              <a:t> Развивайте мелкую моторику! </a:t>
            </a:r>
            <a:r>
              <a:rPr lang="ru-RU" sz="8000" dirty="0"/>
              <a:t>Она стимулирует мышление, творческое развитие, внимательность ребёнка и прямым образом влияет на речь.</a:t>
            </a:r>
          </a:p>
          <a:p>
            <a:pPr marL="0" indent="0">
              <a:buNone/>
            </a:pPr>
            <a:r>
              <a:rPr lang="ru-RU" sz="8000" dirty="0"/>
              <a:t>9.</a:t>
            </a:r>
            <a:r>
              <a:rPr lang="ru-RU" sz="8000" b="1" dirty="0"/>
              <a:t>Рассказывайте(читайте) малышу детские книжки, сказки, стишки, </a:t>
            </a:r>
            <a:r>
              <a:rPr lang="ru-RU" sz="8000" b="1" dirty="0" err="1"/>
              <a:t>потешки</a:t>
            </a:r>
            <a:r>
              <a:rPr lang="ru-RU" sz="8000" b="1" dirty="0"/>
              <a:t>!</a:t>
            </a:r>
            <a:r>
              <a:rPr lang="ru-RU" sz="8000" dirty="0"/>
              <a:t> Сопровождайте свой рассказ показом иллюстраций. Задайте несколько вопросов по содержанию сказки!  </a:t>
            </a:r>
          </a:p>
          <a:p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0"/>
            <a:ext cx="2376264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Развиваем речь, играя!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857287"/>
              </p:ext>
            </p:extLst>
          </p:nvPr>
        </p:nvGraphicFramePr>
        <p:xfrm>
          <a:off x="539552" y="1196752"/>
          <a:ext cx="8424935" cy="53285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46363">
                  <a:extLst>
                    <a:ext uri="{9D8B030D-6E8A-4147-A177-3AD203B41FA5}">
                      <a16:colId xmlns:a16="http://schemas.microsoft.com/office/drawing/2014/main" val="522019163"/>
                    </a:ext>
                  </a:extLst>
                </a:gridCol>
                <a:gridCol w="3200650">
                  <a:extLst>
                    <a:ext uri="{9D8B030D-6E8A-4147-A177-3AD203B41FA5}">
                      <a16:colId xmlns:a16="http://schemas.microsoft.com/office/drawing/2014/main" val="2418773867"/>
                    </a:ext>
                  </a:extLst>
                </a:gridCol>
                <a:gridCol w="2477922">
                  <a:extLst>
                    <a:ext uri="{9D8B030D-6E8A-4147-A177-3AD203B41FA5}">
                      <a16:colId xmlns:a16="http://schemas.microsoft.com/office/drawing/2014/main" val="1535157710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"Разные вопросы"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усвоение грамматических основ русского языка.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этой игры Вам понадобится мяч или мягкая игрушка. Перекидывайте друг другу мяч, сопровождая своё действие вопросом: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Где растут листья? (На ветке).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Где растут ветки? (На дереве).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Где растут деревья? (В лесу).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можно усложнить. Вы, сидя на полу, перекатываете мяч по полу ногами. При этом нельзя помогать себе руками</a:t>
                      </a: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"Чудесный мешочек"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развитие внимания, памяти, навыков классификации предметов, освоение правильного употребления родовых местоимений.</a:t>
                      </a: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Берём любой, красиво оформленный мешочек, тем самым мы изначально заинтересуем ребёнка. Кладём в него самые разные предметы, но не более четырёх. Теперь можно звать малыша. "Посмотри, какой красивый мешочек! Давай заглянем, что в нём лежит?". Достаём предметы по одному, кратко описывая. "Смотри. Это мяч, он круглый и синий. А вот кукла. У неё нарядное платье и жёлтый бант. Ой! А это сладкое, вишнёвое варенье.".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После просмотра всех вещей, сложите их обратно. А теперь предложите ребёнку отгадать по Вашему описанию, какой предмет вы хотите достать из мешочка. "Она в нарядном платье и с жёлтым бантом. Он круглый и синий. Оно сладкое и вишнёвое."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После того, как все предметы вновь будут выложены, попросите малыша забрать </a:t>
                      </a:r>
                    </a:p>
                  </a:txBody>
                  <a:tcPr marL="41735" marR="417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только игрушки. Если вместе с игрушками он заберет и варенье, обратите на это внимание ребенка. Необходимо объяснить, что с игрушками мы играем, а варенье это еда и играть с ним нельзя</a:t>
                      </a: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"Прятки-догадки"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развитие внимания, пространственной ориентировки, закрепление предлогов В, НА, ПОД.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Предложите Вашему малышу поиграть в "прятки-догадки". "Я расскажу тебе историю про одного мальчика (девочку), а ты постарайся выполнить всё, о чём я буду говорить".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"Жил-был мальчик (девочка). Однажды они с мамой играли в прятки. Думал мальчик думал и решил спрятаться под стол. Смотрит мама - нет её мальчика. Где же он? Может быть, под диваном? Посмотрела - там его нет. А может быть он под стулом? И там нет. А, вот он где - под столом!"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Далее вы рассказываете, как мальчик залез на стул, притаился в шкафу и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т.д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"Угадай-ка"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развитие речи и логического мышления, навыков классификации предметов, расширение словарного запаса.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Спрячьте игрушку или картинку с изображением котёнка. "Угадай, кто к нам пришёл в гости? Его мама - кошка, а папа - кот." Так же обыгрываем других гостей домашних или диких животных.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После того, как все гости соберутся, нужно уточнить, что в гости к нам пришли домашние (дикие) животные</a:t>
                      </a: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735" marR="41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"Путаница"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47625" indent="228600" algn="just">
                        <a:spcAft>
                          <a:spcPts val="375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развитие речи, внимания, логического мышления.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"Давай, поиграем в путаницу. Я буду читать запутанное стихотворение, а ты постарайся его распутать".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Прочитайте малышу коротенькие стихотворения, делая паузу перед произнесением последнего слова. Рифма текста не всегда соответствует смыслу текста.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Знает это ребёнок любой –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апельсина цвет ... голубой.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Корова мычит,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Поросёнок хрюкает,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Тигр рычит,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 собака ... мяукает.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 на нашей улице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Крякали две ... курицы.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Известно каждому ребенку –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Корова - мама жеребёнка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желаю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удачи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1735" marR="41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99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3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рмы речевого развития у детей по возраст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78051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u="sng" dirty="0" smtClean="0"/>
              <a:t>Речевое развитие от 3-4 лет</a:t>
            </a:r>
            <a:endParaRPr lang="ru-RU" sz="4000" dirty="0"/>
          </a:p>
        </p:txBody>
      </p:sp>
      <p:pic>
        <p:nvPicPr>
          <p:cNvPr id="4" name="Picture 2" descr="Развитие речи у детей 3-4 лет - презентация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36327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На 4-м году жизни</a:t>
            </a:r>
            <a:r>
              <a:rPr lang="ru-RU" sz="40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 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ети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обычно свободно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вступают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в контакт не только с близкими,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но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и с посторонними людьми.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Всё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чаще инициатива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общения исходит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от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ребёнка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 Потребность расширить кругозор, желание глубже познать окружающий мир стимулируют малыша всё чаще и чаще обращаться к взрослым с самыми разнообразными вопросами.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Ребёнок хорошо понимает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что каждый предмет, явление, действие имеет своё название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т.е. обозначается словом.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Отсюда и постоянные вопросы «Что это?», «Как называется?», «Зачем?», «Куда?», «Откуда?».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И чем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больше вопросов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тем ярче проявляется стремление малыша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расширить свои знания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 Это помогает ребёнку установить прочные связи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между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предметами, их качествам и действиями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со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словами, которые их обозначают. 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593258"/>
            <a:ext cx="2457450" cy="22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Фразовая речь у ребенка 3-4 лет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     Как только у ребенка появляется речь, он начинает соединять слова в фразы. Наличие фразовой речи у ребенка- это важный диагностический момент.</a:t>
            </a:r>
          </a:p>
          <a:p>
            <a:pPr>
              <a:buNone/>
            </a:pPr>
            <a:r>
              <a:rPr lang="ru-RU" sz="2200" dirty="0" smtClean="0"/>
              <a:t>      </a:t>
            </a:r>
            <a:r>
              <a:rPr lang="ru-RU" sz="2200" b="1" dirty="0" smtClean="0"/>
              <a:t>Ребенок 3-4 лет общается понятной фразой уже из 3-4 слов. </a:t>
            </a:r>
          </a:p>
          <a:p>
            <a:pPr>
              <a:buNone/>
            </a:pPr>
            <a:r>
              <a:rPr lang="ru-RU" sz="2200" dirty="0" smtClean="0"/>
              <a:t>      В </a:t>
            </a:r>
            <a:r>
              <a:rPr lang="ru-RU" sz="2200" b="1" dirty="0" smtClean="0"/>
              <a:t>три года</a:t>
            </a:r>
            <a:r>
              <a:rPr lang="ru-RU" sz="2200" dirty="0" smtClean="0"/>
              <a:t> ещё могут преобладать простые предложения вроде "Дай мне чашку", "Я сорвал цветочек", к </a:t>
            </a:r>
            <a:r>
              <a:rPr lang="ru-RU" sz="2200" b="1" dirty="0" smtClean="0"/>
              <a:t>четырем</a:t>
            </a:r>
            <a:r>
              <a:rPr lang="ru-RU" sz="2200" dirty="0" smtClean="0"/>
              <a:t> же </a:t>
            </a:r>
            <a:r>
              <a:rPr lang="ru-RU" sz="2200" b="1" dirty="0" smtClean="0"/>
              <a:t>годам </a:t>
            </a:r>
            <a:r>
              <a:rPr lang="ru-RU" sz="2200" dirty="0" smtClean="0"/>
              <a:t>предложения становятся распространенными, сложносочинёнными и сложноподчинёнными . "Когда я гулял, то увидел кошку." "Я хочу пить, дай мне воды". "Я люблю есть конфеты, мороженое, и пить сок." </a:t>
            </a:r>
            <a:r>
              <a:rPr lang="ru-RU" sz="2200" b="1" dirty="0" smtClean="0"/>
              <a:t>В речи появляются наречия, местоимения, числительные</a:t>
            </a:r>
            <a:r>
              <a:rPr lang="ru-RU" sz="2200" dirty="0" smtClean="0"/>
              <a:t>. При этом выражения вроде "пять </a:t>
            </a:r>
            <a:r>
              <a:rPr lang="ru-RU" sz="2200" dirty="0" err="1" smtClean="0"/>
              <a:t>кошков</a:t>
            </a:r>
            <a:r>
              <a:rPr lang="ru-RU" sz="2200" dirty="0" smtClean="0"/>
              <a:t>", "много </a:t>
            </a:r>
            <a:r>
              <a:rPr lang="ru-RU" sz="2200" dirty="0" err="1" smtClean="0"/>
              <a:t>молоков</a:t>
            </a:r>
            <a:r>
              <a:rPr lang="ru-RU" sz="2200" dirty="0" smtClean="0"/>
              <a:t>", "они </a:t>
            </a:r>
            <a:r>
              <a:rPr lang="ru-RU" sz="2200" dirty="0" err="1" smtClean="0"/>
              <a:t>ездиют</a:t>
            </a:r>
            <a:r>
              <a:rPr lang="ru-RU" sz="2200" dirty="0" smtClean="0"/>
              <a:t> на машине" - пока норма.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974" y="1628800"/>
            <a:ext cx="8229600" cy="4525963"/>
          </a:xfrm>
        </p:spPr>
        <p:txBody>
          <a:bodyPr>
            <a:normAutofit fontScale="925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sz="2600" dirty="0" smtClean="0"/>
              <a:t>Ребёнок </a:t>
            </a:r>
            <a:r>
              <a:rPr lang="ru-RU" sz="2600" dirty="0"/>
              <a:t>не может также раскрыть или описать содержание сюжетной картинки. Он лишь называет </a:t>
            </a:r>
            <a:r>
              <a:rPr lang="ru-RU" sz="2600" b="1" dirty="0"/>
              <a:t>предметы, действующих лиц или перечисляют действия</a:t>
            </a:r>
            <a:r>
              <a:rPr lang="ru-RU" sz="2600" dirty="0"/>
              <a:t>, которые они совершают (прыгает, умывается).</a:t>
            </a:r>
          </a:p>
          <a:p>
            <a:pPr fontAlgn="base"/>
            <a:r>
              <a:rPr lang="ru-RU" sz="2600" dirty="0"/>
              <a:t>Имея хорошую память, </a:t>
            </a:r>
            <a:r>
              <a:rPr lang="ru-RU" sz="2600" b="1" i="1" dirty="0"/>
              <a:t>малыш способен запоминать и воспроизводить небольшие по объёму стихотворения, </a:t>
            </a:r>
            <a:r>
              <a:rPr lang="ru-RU" sz="2600" b="1" i="1" dirty="0" err="1"/>
              <a:t>потешки</a:t>
            </a:r>
            <a:r>
              <a:rPr lang="ru-RU" sz="2600" b="1" i="1" dirty="0"/>
              <a:t>.</a:t>
            </a:r>
            <a:r>
              <a:rPr lang="ru-RU" sz="2600" dirty="0"/>
              <a:t> Неоднократно прослушав одну и ту же сказку, может почти дословно передать её содержание, часто даже не понимая смысла некоторых слов.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5273971"/>
            <a:ext cx="2088232" cy="1366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2592288" cy="1872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62345"/>
            <a:ext cx="2968003" cy="20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414141"/>
                </a:solidFill>
                <a:latin typeface="+mn-lt"/>
              </a:rPr>
              <a:t>Игры с язычком на развитие артикуляции.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796" y="1624904"/>
            <a:ext cx="3397147" cy="47595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2132856"/>
            <a:ext cx="45365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b="1" dirty="0">
                <a:solidFill>
                  <a:srgbClr val="333333"/>
                </a:solidFill>
              </a:rPr>
              <a:t>В этом возрасте</a:t>
            </a:r>
            <a:r>
              <a:rPr lang="ru-RU" sz="2200" dirty="0">
                <a:solidFill>
                  <a:srgbClr val="333333"/>
                </a:solidFill>
              </a:rPr>
              <a:t> у дошкольников происходит дальнейшее укрепление </a:t>
            </a:r>
            <a:r>
              <a:rPr lang="ru-RU" sz="2200" b="1" dirty="0">
                <a:solidFill>
                  <a:srgbClr val="333333"/>
                </a:solidFill>
              </a:rPr>
              <a:t>артикуляционного аппарата:</a:t>
            </a:r>
            <a:r>
              <a:rPr lang="ru-RU" sz="2200" dirty="0">
                <a:solidFill>
                  <a:srgbClr val="333333"/>
                </a:solidFill>
              </a:rPr>
              <a:t> становятся более координированными движения мышц языка, губ, нижней челюсти. </a:t>
            </a:r>
            <a:r>
              <a:rPr lang="ru-RU" sz="2200" b="1" i="1" dirty="0">
                <a:solidFill>
                  <a:srgbClr val="333333"/>
                </a:solidFill>
              </a:rPr>
              <a:t>Так, укрепление мышц кончика и спинки языка способствуют правильному произношению</a:t>
            </a:r>
            <a:r>
              <a:rPr lang="ru-RU" sz="2200" b="1" i="1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Звукопроизношение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/>
              <a:t>-</a:t>
            </a:r>
            <a:r>
              <a:rPr lang="ru-RU" dirty="0" smtClean="0"/>
              <a:t>Артикуляционный аппарат уже укрепляется, движения органов артикуляции становятся более точными и дифференцированными, и речь заметно меняется. </a:t>
            </a:r>
            <a:endParaRPr lang="en-US" dirty="0" smtClean="0"/>
          </a:p>
          <a:p>
            <a:pPr algn="just">
              <a:buNone/>
            </a:pPr>
            <a:r>
              <a:rPr lang="en-US" dirty="0"/>
              <a:t>-</a:t>
            </a:r>
            <a:r>
              <a:rPr lang="ru-RU" dirty="0" smtClean="0"/>
              <a:t>Уходит смягчение - </a:t>
            </a:r>
            <a:r>
              <a:rPr lang="ru-RU" dirty="0" err="1" smtClean="0"/>
              <a:t>сядик</a:t>
            </a:r>
            <a:r>
              <a:rPr lang="ru-RU" dirty="0" smtClean="0"/>
              <a:t> и ляпа уже становятся садиком и лапой</a:t>
            </a:r>
            <a:endParaRPr lang="en-US" dirty="0" smtClean="0"/>
          </a:p>
          <a:p>
            <a:pPr algn="just">
              <a:buNone/>
            </a:pPr>
            <a:r>
              <a:rPr lang="en-US" dirty="0"/>
              <a:t>-</a:t>
            </a:r>
            <a:r>
              <a:rPr lang="ru-RU" dirty="0" smtClean="0"/>
              <a:t>Свистящие звуки - С, З, Ц уже произносятся правильно. Но замены шипящих на свистящие - сапка, </a:t>
            </a:r>
            <a:r>
              <a:rPr lang="ru-RU" dirty="0" err="1" smtClean="0"/>
              <a:t>суба</a:t>
            </a:r>
            <a:r>
              <a:rPr lang="ru-RU" dirty="0" smtClean="0"/>
              <a:t>, </a:t>
            </a:r>
            <a:r>
              <a:rPr lang="ru-RU" dirty="0" err="1" smtClean="0"/>
              <a:t>зук</a:t>
            </a:r>
            <a:r>
              <a:rPr lang="ru-RU" dirty="0" smtClean="0"/>
              <a:t> - ещё норма. </a:t>
            </a:r>
            <a:endParaRPr lang="en-US" dirty="0" smtClean="0"/>
          </a:p>
          <a:p>
            <a:pPr algn="just">
              <a:buNone/>
            </a:pPr>
            <a:r>
              <a:rPr lang="en-US" dirty="0"/>
              <a:t>-</a:t>
            </a:r>
            <a:r>
              <a:rPr lang="ru-RU" dirty="0" smtClean="0"/>
              <a:t>Замена Р и Л на Й или В - тоже пока норма. </a:t>
            </a:r>
            <a:r>
              <a:rPr lang="ru-RU" dirty="0" err="1" smtClean="0"/>
              <a:t>Йыба</a:t>
            </a:r>
            <a:r>
              <a:rPr lang="ru-RU" dirty="0" smtClean="0"/>
              <a:t>, </a:t>
            </a:r>
            <a:r>
              <a:rPr lang="ru-RU" dirty="0" err="1" smtClean="0"/>
              <a:t>Вопата</a:t>
            </a:r>
            <a:r>
              <a:rPr lang="ru-RU" dirty="0" smtClean="0"/>
              <a:t>. </a:t>
            </a:r>
            <a:endParaRPr lang="en-US" dirty="0"/>
          </a:p>
          <a:p>
            <a:pPr marL="0" indent="0" algn="just">
              <a:buNone/>
            </a:pPr>
            <a:r>
              <a:rPr lang="ru-RU" b="1" dirty="0" smtClean="0"/>
              <a:t>Чего не должно быть в звукопроизношении в этом возрасте 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-  </a:t>
            </a:r>
            <a:r>
              <a:rPr lang="ru-RU" dirty="0" smtClean="0"/>
              <a:t>Замен свистящих на Г и Х - </a:t>
            </a:r>
            <a:r>
              <a:rPr lang="ru-RU" dirty="0" err="1" smtClean="0"/>
              <a:t>хобака</a:t>
            </a:r>
            <a:r>
              <a:rPr lang="ru-RU" dirty="0" smtClean="0"/>
              <a:t>, </a:t>
            </a:r>
            <a:r>
              <a:rPr lang="ru-RU" dirty="0" err="1" smtClean="0"/>
              <a:t>гаяц</a:t>
            </a:r>
            <a:r>
              <a:rPr lang="ru-RU" dirty="0" smtClean="0"/>
              <a:t>. Замена шипящих на эти же звуки - </a:t>
            </a:r>
            <a:r>
              <a:rPr lang="ru-RU" dirty="0" err="1" smtClean="0"/>
              <a:t>Хапка</a:t>
            </a:r>
            <a:r>
              <a:rPr lang="ru-RU" dirty="0" smtClean="0"/>
              <a:t>, Гук.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-</a:t>
            </a:r>
            <a:r>
              <a:rPr lang="ru-RU" dirty="0" smtClean="0"/>
              <a:t>Не должно быть </a:t>
            </a:r>
            <a:r>
              <a:rPr lang="ru-RU" dirty="0" err="1" smtClean="0"/>
              <a:t>хлюпания</a:t>
            </a:r>
            <a:r>
              <a:rPr lang="ru-RU" dirty="0" smtClean="0"/>
              <a:t> при произнесении слов, общего ощущения "каши во рту", язык не должен высовываться между зубами при произнесении свистящих.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414141"/>
                </a:solidFill>
                <a:latin typeface="+mn-lt"/>
              </a:rPr>
              <a:t>Игры с </a:t>
            </a:r>
            <a:r>
              <a:rPr lang="ru-RU" b="1" dirty="0" err="1">
                <a:solidFill>
                  <a:srgbClr val="414141"/>
                </a:solidFill>
                <a:latin typeface="+mn-lt"/>
              </a:rPr>
              <a:t>чистоговорками</a:t>
            </a:r>
            <a:r>
              <a:rPr lang="ru-RU" b="1" dirty="0">
                <a:solidFill>
                  <a:srgbClr val="414141"/>
                </a:solidFill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/>
            <a:r>
              <a:rPr lang="ru-RU" sz="2800" dirty="0" err="1">
                <a:solidFill>
                  <a:srgbClr val="414141"/>
                </a:solidFill>
                <a:latin typeface="Open Sans"/>
              </a:rPr>
              <a:t>Чистоговорки</a:t>
            </a:r>
            <a:r>
              <a:rPr lang="ru-RU" sz="2800" dirty="0">
                <a:solidFill>
                  <a:srgbClr val="414141"/>
                </a:solidFill>
                <a:latin typeface="Open Sans"/>
              </a:rPr>
              <a:t> — это шуточные стихи, предназначенные для устранения </a:t>
            </a:r>
            <a:endParaRPr lang="ru-RU" sz="2800" dirty="0" smtClean="0">
              <a:solidFill>
                <a:srgbClr val="414141"/>
              </a:solidFill>
              <a:latin typeface="Open Sans"/>
            </a:endParaRPr>
          </a:p>
          <a:p>
            <a:pPr marL="0" indent="0" algn="just" fontAlgn="base">
              <a:buNone/>
            </a:pPr>
            <a:r>
              <a:rPr lang="ru-RU" sz="2800" dirty="0">
                <a:solidFill>
                  <a:srgbClr val="414141"/>
                </a:solidFill>
                <a:latin typeface="Open Sans"/>
              </a:rPr>
              <a:t> </a:t>
            </a:r>
            <a:r>
              <a:rPr lang="ru-RU" sz="2800" dirty="0" smtClean="0">
                <a:solidFill>
                  <a:srgbClr val="414141"/>
                </a:solidFill>
                <a:latin typeface="Open Sans"/>
              </a:rPr>
              <a:t>   дефектов </a:t>
            </a:r>
            <a:r>
              <a:rPr lang="ru-RU" sz="2800" dirty="0">
                <a:solidFill>
                  <a:srgbClr val="414141"/>
                </a:solidFill>
                <a:latin typeface="Open Sans"/>
              </a:rPr>
              <a:t>речи и развития чистого </a:t>
            </a:r>
            <a:r>
              <a:rPr lang="ru-RU" sz="2800" dirty="0" smtClean="0">
                <a:solidFill>
                  <a:srgbClr val="414141"/>
                </a:solidFill>
                <a:latin typeface="Open Sans"/>
              </a:rPr>
              <a:t> произношения</a:t>
            </a:r>
            <a:r>
              <a:rPr lang="ru-RU" sz="2800" dirty="0">
                <a:solidFill>
                  <a:srgbClr val="414141"/>
                </a:solidFill>
                <a:latin typeface="Open Sans"/>
              </a:rPr>
              <a:t>. Дети 3-4 лет очень любят словесные игры. В этом возрасте у них наблюдается и склонность к словотворчеству, созданию новых слов, которых нет в родном </a:t>
            </a:r>
            <a:r>
              <a:rPr lang="ru-RU" sz="2800" dirty="0" smtClean="0">
                <a:solidFill>
                  <a:srgbClr val="414141"/>
                </a:solidFill>
                <a:latin typeface="Open Sans"/>
              </a:rPr>
              <a:t>языке. Например</a:t>
            </a:r>
            <a:r>
              <a:rPr lang="ru-RU" sz="2800" dirty="0">
                <a:solidFill>
                  <a:srgbClr val="414141"/>
                </a:solidFill>
                <a:latin typeface="Open Sans"/>
              </a:rPr>
              <a:t>,</a:t>
            </a:r>
            <a:endParaRPr lang="ru-RU" sz="2800" dirty="0" smtClean="0">
              <a:solidFill>
                <a:srgbClr val="414141"/>
              </a:solidFill>
              <a:latin typeface="Open Sans"/>
            </a:endParaRPr>
          </a:p>
          <a:p>
            <a:pPr fontAlgn="base"/>
            <a:r>
              <a:rPr lang="ru-RU" sz="2800" dirty="0" smtClean="0">
                <a:solidFill>
                  <a:srgbClr val="414141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414141"/>
                </a:solidFill>
                <a:latin typeface="Open Sans"/>
              </a:rPr>
              <a:t>Са-са</a:t>
            </a:r>
            <a:r>
              <a:rPr lang="ru-RU" sz="2800" dirty="0">
                <a:solidFill>
                  <a:srgbClr val="414141"/>
                </a:solidFill>
                <a:latin typeface="Open Sans"/>
              </a:rPr>
              <a:t> – вот летит оса. </a:t>
            </a:r>
            <a:r>
              <a:rPr lang="ru-RU" sz="2800" dirty="0" err="1">
                <a:solidFill>
                  <a:srgbClr val="414141"/>
                </a:solidFill>
                <a:latin typeface="Open Sans"/>
              </a:rPr>
              <a:t>Са-са</a:t>
            </a:r>
            <a:r>
              <a:rPr lang="ru-RU" sz="2800" dirty="0">
                <a:solidFill>
                  <a:srgbClr val="414141"/>
                </a:solidFill>
                <a:latin typeface="Open Sans"/>
              </a:rPr>
              <a:t> – вот бежит лиса. Да-да – здесь бежит вода.</a:t>
            </a:r>
          </a:p>
          <a:p>
            <a:pPr fontAlgn="base"/>
            <a:r>
              <a:rPr lang="ru-RU" sz="2800" dirty="0">
                <a:solidFill>
                  <a:srgbClr val="414141"/>
                </a:solidFill>
                <a:latin typeface="Open Sans"/>
              </a:rPr>
              <a:t>Взрослый: — Ан-ан – Маше дать банан? </a:t>
            </a:r>
            <a:endParaRPr lang="ru-RU" sz="2800" dirty="0" smtClean="0">
              <a:solidFill>
                <a:srgbClr val="414141"/>
              </a:solidFill>
              <a:latin typeface="Open Sans"/>
            </a:endParaRPr>
          </a:p>
          <a:p>
            <a:pPr fontAlgn="base"/>
            <a:r>
              <a:rPr lang="ru-RU" sz="2800" dirty="0" smtClean="0">
                <a:solidFill>
                  <a:srgbClr val="414141"/>
                </a:solidFill>
                <a:latin typeface="Open Sans"/>
              </a:rPr>
              <a:t>Ребенок</a:t>
            </a:r>
            <a:r>
              <a:rPr lang="ru-RU" sz="2800" dirty="0">
                <a:solidFill>
                  <a:srgbClr val="414141"/>
                </a:solidFill>
                <a:latin typeface="Open Sans"/>
              </a:rPr>
              <a:t>: — Ан-ан – я люблю банан.</a:t>
            </a:r>
          </a:p>
          <a:p>
            <a:pPr fontAlgn="base"/>
            <a:r>
              <a:rPr lang="ru-RU" sz="2800" dirty="0">
                <a:solidFill>
                  <a:srgbClr val="414141"/>
                </a:solidFill>
                <a:latin typeface="Open Sans"/>
              </a:rPr>
              <a:t>— Ан-ан – дайте мне банан.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749" y="4509120"/>
            <a:ext cx="1692051" cy="2279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49941"/>
            <a:ext cx="1224136" cy="14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785</Words>
  <Application>Microsoft Office PowerPoint</Application>
  <PresentationFormat>Экран (4:3)</PresentationFormat>
  <Paragraphs>128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Open Sans</vt:lpstr>
      <vt:lpstr>Times New Roman</vt:lpstr>
      <vt:lpstr>Тема Office</vt:lpstr>
      <vt:lpstr> «Почемучки»  (от 3 до 4лет)  </vt:lpstr>
      <vt:lpstr>Презентация PowerPoint</vt:lpstr>
      <vt:lpstr>Речевое развитие от 3-4 лет</vt:lpstr>
      <vt:lpstr>На 4-м году жизни </vt:lpstr>
      <vt:lpstr>Фразовая речь у ребенка 3-4 лет</vt:lpstr>
      <vt:lpstr>Презентация PowerPoint</vt:lpstr>
      <vt:lpstr>Игры с язычком на развитие артикуляции.</vt:lpstr>
      <vt:lpstr>Звукопроизношение</vt:lpstr>
      <vt:lpstr>Игры с чистоговорками.</vt:lpstr>
      <vt:lpstr>Игры на развитие речевого дыхания.</vt:lpstr>
      <vt:lpstr>Развитие мелкой моторики рук. </vt:lpstr>
      <vt:lpstr>Что  НЕ НОРМА в возрасте от 3 до 4 лет.</vt:lpstr>
      <vt:lpstr>Презентация PowerPoint</vt:lpstr>
      <vt:lpstr>Советы родителям </vt:lpstr>
      <vt:lpstr>Развиваем речь, играя!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«Почемучки»  ( от 3 до 4 лет)</dc:title>
  <dc:creator>2 кабинет</dc:creator>
  <cp:lastModifiedBy>КаширинСВ</cp:lastModifiedBy>
  <cp:revision>27</cp:revision>
  <dcterms:created xsi:type="dcterms:W3CDTF">2022-11-24T09:02:43Z</dcterms:created>
  <dcterms:modified xsi:type="dcterms:W3CDTF">2023-01-31T14:24:58Z</dcterms:modified>
</cp:coreProperties>
</file>